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9" r:id="rId2"/>
    <p:sldId id="283" r:id="rId3"/>
    <p:sldId id="326" r:id="rId4"/>
    <p:sldId id="312" r:id="rId5"/>
    <p:sldId id="314" r:id="rId6"/>
    <p:sldId id="315" r:id="rId7"/>
    <p:sldId id="316" r:id="rId8"/>
    <p:sldId id="331" r:id="rId9"/>
    <p:sldId id="333" r:id="rId10"/>
    <p:sldId id="334" r:id="rId11"/>
    <p:sldId id="332" r:id="rId12"/>
    <p:sldId id="327" r:id="rId13"/>
    <p:sldId id="335" r:id="rId14"/>
    <p:sldId id="317" r:id="rId15"/>
    <p:sldId id="319" r:id="rId16"/>
    <p:sldId id="318" r:id="rId17"/>
    <p:sldId id="320" r:id="rId18"/>
    <p:sldId id="321" r:id="rId19"/>
    <p:sldId id="322" r:id="rId20"/>
    <p:sldId id="300" r:id="rId21"/>
    <p:sldId id="311" r:id="rId22"/>
    <p:sldId id="323" r:id="rId23"/>
    <p:sldId id="328" r:id="rId24"/>
    <p:sldId id="329" r:id="rId25"/>
    <p:sldId id="330" r:id="rId26"/>
    <p:sldId id="336" r:id="rId27"/>
    <p:sldId id="294" r:id="rId28"/>
    <p:sldId id="258" r:id="rId29"/>
    <p:sldId id="295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8" autoAdjust="0"/>
    <p:restoredTop sz="94660"/>
  </p:normalViewPr>
  <p:slideViewPr>
    <p:cSldViewPr>
      <p:cViewPr varScale="1">
        <p:scale>
          <a:sx n="76" d="100"/>
          <a:sy n="76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87F9C-4C19-402E-92E8-A42FF768CE5C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968AD-F45F-415B-8B6C-E5BC4D67B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8AD-F45F-415B-8B6C-E5BC4D67B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C5C5-9D5C-4007-A539-A3B6898EED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0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8AD-F45F-415B-8B6C-E5BC4D67BF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8AD-F45F-415B-8B6C-E5BC4D67B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8CF86E-CE39-4B39-8D95-527E9B26AA1A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9784-61E6-45CD-A54D-D51257F6D359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95B-36B9-49F7-BEF7-B987BDA22384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E90A-D069-44DB-9016-04CFA4EDD630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5B14-C183-4EE7-9577-488D6DF36082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79CB-5FF5-4C01-86FD-457A777E5CA3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76B1-5E79-44E9-B95E-33C3B03050F3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F13-CE16-4B5B-B6DD-71779A5468A4}" type="datetime1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F2FA-9613-48E2-87E3-C45E08E925D9}" type="datetime1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BADD-1792-4668-8186-F9445972EE6E}" type="datetime1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BB5C-FD6F-4F5A-A410-61B035103AC9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37DA-53EA-45CB-BE28-8885501EAA14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FF96-BAB0-4048-B9C4-ABC084C6C2D2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8773-50B7-411B-800A-5F20C807A2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otorZoomUp&amp;Rotation-L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tethered_ecoli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Rowland%20movies/MotorZoomUp&amp;Rotation-L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tethered_ecoli.avi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otorZoomUp&amp;Rotation-L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tethered_ecoli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70C0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c-di-GMP and the </a:t>
            </a:r>
            <a:r>
              <a:rPr lang="en-US" sz="2400" dirty="0" err="1" smtClean="0">
                <a:solidFill>
                  <a:srgbClr val="0070C0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flagellar</a:t>
            </a:r>
            <a:r>
              <a:rPr lang="en-US" sz="2400" dirty="0" smtClean="0">
                <a:solidFill>
                  <a:srgbClr val="0070C0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 motor</a:t>
            </a:r>
            <a:endParaRPr lang="en-US" dirty="0" smtClean="0">
              <a:solidFill>
                <a:srgbClr val="0070C0"/>
              </a:solidFill>
              <a:latin typeface="Baskerville Old Face" panose="020206020805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F4F0A-4BED-44D3-8B0B-B3FE89899E9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2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E</a:t>
            </a:r>
            <a:r>
              <a:rPr lang="en-US" sz="3000" dirty="0" smtClean="0"/>
              <a:t>. </a:t>
            </a:r>
            <a:r>
              <a:rPr lang="en-US" sz="3000" i="1" dirty="0"/>
              <a:t>c</a:t>
            </a:r>
            <a:r>
              <a:rPr lang="en-US" sz="3000" i="1" dirty="0" smtClean="0"/>
              <a:t>oli</a:t>
            </a:r>
            <a:r>
              <a:rPr lang="en-US" sz="3000" dirty="0" smtClean="0"/>
              <a:t> </a:t>
            </a:r>
            <a:r>
              <a:rPr lang="en-US" sz="3000" dirty="0" err="1" smtClean="0"/>
              <a:t>BcsA</a:t>
            </a:r>
            <a:r>
              <a:rPr lang="en-US" sz="3000" dirty="0" smtClean="0"/>
              <a:t> </a:t>
            </a:r>
            <a:r>
              <a:rPr lang="en-US" sz="3000" dirty="0" smtClean="0"/>
              <a:t>does </a:t>
            </a:r>
            <a:r>
              <a:rPr lang="en-US" sz="3000" dirty="0"/>
              <a:t>n</a:t>
            </a:r>
            <a:r>
              <a:rPr lang="en-US" sz="3000" dirty="0" smtClean="0"/>
              <a:t>ot </a:t>
            </a:r>
            <a:r>
              <a:rPr lang="en-US" sz="3000" dirty="0"/>
              <a:t>i</a:t>
            </a:r>
            <a:r>
              <a:rPr lang="en-US" sz="3000" dirty="0" smtClean="0"/>
              <a:t>nhibit </a:t>
            </a:r>
            <a:r>
              <a:rPr lang="en-US" sz="3000" dirty="0"/>
              <a:t>m</a:t>
            </a:r>
            <a:r>
              <a:rPr lang="en-US" sz="3000" dirty="0" smtClean="0"/>
              <a:t>otility </a:t>
            </a:r>
            <a:r>
              <a:rPr lang="en-US" sz="3000" dirty="0" smtClean="0"/>
              <a:t>in </a:t>
            </a:r>
            <a:r>
              <a:rPr lang="en-US" sz="3000" dirty="0" smtClean="0"/>
              <a:t>agar </a:t>
            </a:r>
            <a:r>
              <a:rPr lang="en-US" sz="3000" dirty="0"/>
              <a:t>a</a:t>
            </a:r>
            <a:r>
              <a:rPr lang="en-US" sz="3000" dirty="0" smtClean="0"/>
              <a:t>ssays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328056" cy="4349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05159"/>
            <a:ext cx="912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Deletion of all known biofilm pathways fails to restore wild type motility to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i="1" dirty="0" err="1" smtClean="0"/>
              <a:t>yhjHycgR</a:t>
            </a:r>
            <a:r>
              <a:rPr lang="en-US" sz="2000" i="1" dirty="0" smtClean="0"/>
              <a:t>,</a:t>
            </a:r>
          </a:p>
          <a:p>
            <a:pPr algn="ctr"/>
            <a:r>
              <a:rPr lang="en-US" sz="2000" dirty="0" smtClean="0"/>
              <a:t>suggesting a new mechanism for motility inhibition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2FF-4E55-412D-B30B-457D2D50B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 descr="movemen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r="44238" b="2380"/>
          <a:stretch>
            <a:fillRect/>
          </a:stretch>
        </p:blipFill>
        <p:spPr bwMode="auto">
          <a:xfrm>
            <a:off x="294341" y="1753621"/>
            <a:ext cx="2577094" cy="2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Rasika\Desktop\Rasika\NIH\SWARMING\2013 Motor New\Grant figures\Stator fig final copy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/>
          <a:stretch/>
        </p:blipFill>
        <p:spPr bwMode="auto">
          <a:xfrm>
            <a:off x="3170389" y="1753619"/>
            <a:ext cx="5702339" cy="27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038" y="825307"/>
            <a:ext cx="7900379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How might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YcgR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::c-di-GMP 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skew motor bias to CCW and slow the motor?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prstClr val="black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2260" y="4992001"/>
            <a:ext cx="288036" cy="293231"/>
            <a:chOff x="4764024" y="4931772"/>
            <a:chExt cx="288036" cy="293231"/>
          </a:xfrm>
        </p:grpSpPr>
        <p:sp>
          <p:nvSpPr>
            <p:cNvPr id="7" name="Pie 6"/>
            <p:cNvSpPr/>
            <p:nvPr/>
          </p:nvSpPr>
          <p:spPr>
            <a:xfrm>
              <a:off x="4764024" y="4965192"/>
              <a:ext cx="256032" cy="259811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92040" y="4931772"/>
              <a:ext cx="160020" cy="161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532120" y="3962400"/>
            <a:ext cx="1120140" cy="32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CCWCCWC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4237" y="4081343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F79646">
                    <a:lumMod val="50000"/>
                  </a:srgbClr>
                </a:solidFill>
                <a:latin typeface="Nyala" panose="02000504070300020003" pitchFamily="2" charset="0"/>
              </a:rPr>
              <a:t>CCW/Slow</a:t>
            </a:r>
            <a:endParaRPr lang="en-US" sz="1400" dirty="0">
              <a:solidFill>
                <a:srgbClr val="F79646">
                  <a:lumMod val="50000"/>
                </a:srgbClr>
              </a:solidFill>
              <a:latin typeface="Nyala" panose="020005040703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2578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srgbClr val="0070C0"/>
                </a:solidFill>
                <a:latin typeface="Nyala" panose="02000504070300020003" pitchFamily="2" charset="0"/>
              </a:rPr>
              <a:t>YcgR</a:t>
            </a:r>
            <a:r>
              <a:rPr lang="en-US" dirty="0" smtClean="0">
                <a:solidFill>
                  <a:srgbClr val="0070C0"/>
                </a:solidFill>
                <a:latin typeface="Nyala" panose="02000504070300020003" pitchFamily="2" charset="0"/>
              </a:rPr>
              <a:t>::c-di-GMP</a:t>
            </a:r>
            <a:endParaRPr lang="en-US" dirty="0">
              <a:solidFill>
                <a:srgbClr val="0070C0"/>
              </a:solidFill>
              <a:latin typeface="Nyala" panose="020005040703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88620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black"/>
                </a:solidFill>
              </a:rPr>
              <a:t>CCW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75260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black"/>
                </a:solidFill>
              </a:rPr>
              <a:t>CW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2260" y="6014450"/>
            <a:ext cx="223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i="1" dirty="0" smtClean="0">
                <a:solidFill>
                  <a:prstClr val="black"/>
                </a:solidFill>
              </a:rPr>
              <a:t>Blair-Harshey, </a:t>
            </a:r>
            <a:r>
              <a:rPr lang="en-US" sz="1400" i="1" dirty="0" err="1" smtClean="0">
                <a:solidFill>
                  <a:prstClr val="black"/>
                </a:solidFill>
              </a:rPr>
              <a:t>Mol</a:t>
            </a:r>
            <a:r>
              <a:rPr lang="en-US" sz="1400" i="1" dirty="0" smtClean="0">
                <a:solidFill>
                  <a:prstClr val="black"/>
                </a:solidFill>
              </a:rPr>
              <a:t> Cell 2010</a:t>
            </a:r>
          </a:p>
        </p:txBody>
      </p:sp>
    </p:spTree>
    <p:extLst>
      <p:ext uri="{BB962C8B-B14F-4D97-AF65-F5344CB8AC3E}">
        <p14:creationId xmlns:p14="http://schemas.microsoft.com/office/powerpoint/2010/main" val="150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0677 -0.1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1" name="Picture 9" descr="C:\Users\Rasika\Desktop\Rasika\Current.ms\Vincent\Revised Submission\Harshey Cover Imag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6074"/>
            <a:ext cx="4919126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00924" y="4504492"/>
            <a:ext cx="21034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srgbClr val="0070C0"/>
                </a:solidFill>
                <a:latin typeface="Nyala" panose="02000504070300020003" pitchFamily="2" charset="0"/>
              </a:rPr>
              <a:t>Blair-Harshey model</a:t>
            </a:r>
          </a:p>
          <a:p>
            <a:pPr algn="ctr" defTabSz="914400"/>
            <a:r>
              <a:rPr lang="en-US" i="1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Mol</a:t>
            </a:r>
            <a:r>
              <a:rPr lang="en-US" i="1" dirty="0" smtClean="0">
                <a:solidFill>
                  <a:prstClr val="black"/>
                </a:solidFill>
                <a:latin typeface="Nyala" panose="02000504070300020003" pitchFamily="2" charset="0"/>
              </a:rPr>
              <a:t> Cell 2010</a:t>
            </a:r>
            <a:endParaRPr lang="en-US" i="1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3399" y="1559254"/>
            <a:ext cx="5739530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How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YcgR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::c-di-GMP interacts with the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flagellar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 rotor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268604"/>
            <a:ext cx="846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YcgR</a:t>
            </a:r>
            <a:r>
              <a:rPr lang="en-US" dirty="0" smtClean="0"/>
              <a:t> was observed to interact with </a:t>
            </a:r>
            <a:r>
              <a:rPr lang="en-US" dirty="0" err="1" smtClean="0"/>
              <a:t>FliM</a:t>
            </a:r>
            <a:r>
              <a:rPr lang="en-US" dirty="0" smtClean="0"/>
              <a:t> and </a:t>
            </a:r>
            <a:r>
              <a:rPr lang="en-US" dirty="0" err="1" smtClean="0"/>
              <a:t>FliG</a:t>
            </a:r>
            <a:r>
              <a:rPr lang="en-US" dirty="0" smtClean="0"/>
              <a:t> in the C ring, but not with Mot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Rasika\Current.ms\Vincent\Final\Figur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7"/>
          <a:stretch>
            <a:fillRect/>
          </a:stretch>
        </p:blipFill>
        <p:spPr bwMode="auto">
          <a:xfrm>
            <a:off x="457200" y="1752600"/>
            <a:ext cx="380206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09600" y="619125"/>
            <a:ext cx="7547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Arial" panose="020B0604020202020204" pitchFamily="34" charset="0"/>
              </a:rPr>
              <a:t>‘Backstop Brake’ model for motor control by </a:t>
            </a:r>
            <a:r>
              <a:rPr lang="en-US" altLang="en-US" sz="2400" b="1" dirty="0" err="1">
                <a:cs typeface="Arial" panose="020B0604020202020204" pitchFamily="34" charset="0"/>
              </a:rPr>
              <a:t>YcgR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pic>
        <p:nvPicPr>
          <p:cNvPr id="5" name="Picture 2" descr="C:\Rasika\Current.ms\Vincent\Final\Figur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2" b="34778"/>
          <a:stretch>
            <a:fillRect/>
          </a:stretch>
        </p:blipFill>
        <p:spPr bwMode="auto">
          <a:xfrm>
            <a:off x="4724400" y="24384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581" y="392700"/>
            <a:ext cx="6831176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YcgR</a:t>
            </a:r>
            <a:r>
              <a:rPr lang="en-US" sz="2000" b="1" dirty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::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c-di-GMP: a different observation of how speed is reduced </a:t>
            </a:r>
          </a:p>
        </p:txBody>
      </p:sp>
      <p:pic>
        <p:nvPicPr>
          <p:cNvPr id="3081" name="Picture 9" descr="C:\Users\Rasika\Desktop\Rasika\Current.ms\Vincent\Revised Submission\Harshey Cover Imag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919126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57026" y="3101914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srgbClr val="0070C0"/>
                </a:solidFill>
                <a:latin typeface="Nyala" panose="02000504070300020003" pitchFamily="2" charset="0"/>
              </a:rPr>
              <a:t>Blair-Harshey </a:t>
            </a:r>
            <a:r>
              <a:rPr lang="en-US" sz="2000" dirty="0" smtClean="0">
                <a:solidFill>
                  <a:srgbClr val="0070C0"/>
                </a:solidFill>
                <a:latin typeface="Nyala" panose="02000504070300020003" pitchFamily="2" charset="0"/>
              </a:rPr>
              <a:t>model</a:t>
            </a:r>
            <a:endParaRPr lang="en-US" sz="2000" dirty="0" smtClean="0">
              <a:solidFill>
                <a:srgbClr val="0070C0"/>
              </a:solidFill>
              <a:latin typeface="Nyala" panose="02000504070300020003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9001" y="3810000"/>
            <a:ext cx="3807503" cy="2911475"/>
            <a:chOff x="3429001" y="3810000"/>
            <a:chExt cx="3807503" cy="2911475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9" r="2662" b="7739"/>
            <a:stretch/>
          </p:blipFill>
          <p:spPr bwMode="auto">
            <a:xfrm>
              <a:off x="3429001" y="3810000"/>
              <a:ext cx="2514600" cy="284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961796" y="6044367"/>
              <a:ext cx="12747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2000" dirty="0" smtClean="0">
                  <a:solidFill>
                    <a:srgbClr val="0070C0"/>
                  </a:solidFill>
                  <a:latin typeface="Nyala" panose="02000504070300020003" pitchFamily="2" charset="0"/>
                </a:rPr>
                <a:t>Jenal model</a:t>
              </a:r>
            </a:p>
            <a:p>
              <a:pPr algn="ctr" defTabSz="914400"/>
              <a:r>
                <a:rPr lang="en-US" i="1" dirty="0" smtClean="0">
                  <a:solidFill>
                    <a:prstClr val="black"/>
                  </a:solidFill>
                  <a:latin typeface="Nyala" panose="02000504070300020003" pitchFamily="2" charset="0"/>
                </a:rPr>
                <a:t>Cell 2010</a:t>
              </a:r>
              <a:endParaRPr lang="en-US" i="1" dirty="0">
                <a:solidFill>
                  <a:prstClr val="black"/>
                </a:solidFill>
                <a:latin typeface="Nyala" panose="02000504070300020003" pitchFamily="2" charset="0"/>
              </a:endParaRPr>
            </a:p>
          </p:txBody>
        </p:sp>
      </p:grpSp>
      <p:pic>
        <p:nvPicPr>
          <p:cNvPr id="10" name="Picture 3" descr="C:\Users\Rasika\Desktop\Rasika\NIH\SWARMING\2013 Motor New\Grant figures\Boeh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0"/>
          <a:stretch/>
        </p:blipFill>
        <p:spPr bwMode="auto">
          <a:xfrm>
            <a:off x="666731" y="4300327"/>
            <a:ext cx="2104947" cy="13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73452" y="2533075"/>
            <a:ext cx="1265148" cy="2706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8708" y="5731665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MotA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suppressors map to </a:t>
            </a:r>
          </a:p>
          <a:p>
            <a:pPr algn="ctr" defTabSz="914400"/>
            <a:r>
              <a:rPr lang="en-US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MotA-FliG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 interface, and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have </a:t>
            </a:r>
            <a:endParaRPr lang="en-US" dirty="0" smtClean="0">
              <a:solidFill>
                <a:prstClr val="black"/>
              </a:solidFill>
              <a:latin typeface="Nyala" panose="02000504070300020003" pitchFamily="2" charset="0"/>
            </a:endParaRP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lost FRET </a:t>
            </a:r>
            <a:r>
              <a:rPr lang="en-US" dirty="0" smtClean="0">
                <a:solidFill>
                  <a:prstClr val="black"/>
                </a:solidFill>
                <a:latin typeface="Nyala" panose="02000504070300020003" pitchFamily="2" charset="0"/>
              </a:rPr>
              <a:t>interaction with </a:t>
            </a:r>
            <a:r>
              <a:rPr lang="en-US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YcgR</a:t>
            </a:r>
            <a:endParaRPr lang="en-US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5266" y="4026208"/>
            <a:ext cx="3315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Jenal saw a FRET signal between</a:t>
            </a:r>
          </a:p>
          <a:p>
            <a:r>
              <a:rPr lang="en-US" dirty="0" err="1" smtClean="0"/>
              <a:t>YcgR</a:t>
            </a:r>
            <a:r>
              <a:rPr lang="en-US" dirty="0" smtClean="0"/>
              <a:t> and </a:t>
            </a:r>
            <a:r>
              <a:rPr lang="en-US" dirty="0" err="1" smtClean="0"/>
              <a:t>MotA</a:t>
            </a:r>
            <a:r>
              <a:rPr lang="en-US" dirty="0" smtClean="0"/>
              <a:t>, but not </a:t>
            </a:r>
            <a:r>
              <a:rPr lang="en-US" dirty="0" err="1" smtClean="0"/>
              <a:t>FliM</a:t>
            </a:r>
            <a:r>
              <a:rPr lang="en-US" dirty="0" smtClean="0"/>
              <a:t>/</a:t>
            </a:r>
            <a:r>
              <a:rPr lang="en-US" dirty="0" err="1" smtClean="0"/>
              <a:t>FliG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16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 Jenal model says that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baseline="300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binds to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to disrupt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interaction and hence proton flow.</a:t>
            </a:r>
          </a:p>
          <a:p>
            <a:pPr algn="just" defTabSz="914400"/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Prediction: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suppressors that lose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i="1" baseline="30000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binding, likely restore normal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interaction. 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peed and bias return to normal.</a:t>
            </a:r>
          </a:p>
          <a:p>
            <a:pPr algn="just" defTabSz="914400"/>
            <a:endParaRPr lang="en-US" sz="1600" i="1" dirty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i="1" dirty="0" smtClean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B-H model says that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baseline="300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binds to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FliM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destabilizes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disrupts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interaction.</a:t>
            </a:r>
          </a:p>
          <a:p>
            <a:pPr algn="just" defTabSz="914400"/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Prediction: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suppressors strengthen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interaction, preventing </a:t>
            </a:r>
            <a:r>
              <a:rPr lang="en-US" sz="1600" i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i="1" baseline="30000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from destabilizing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FliG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Strengthened </a:t>
            </a:r>
            <a:r>
              <a:rPr lang="en-US" sz="1600" i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might not restore speed. However, since bias is dictated by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FliM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which can still interact with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bias may be unaffected.</a:t>
            </a:r>
            <a:endParaRPr lang="en-US" sz="1600" i="1" dirty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0" name="Picture 2" descr="C:\Users\Rasika\Desktop\Rasika\NIH\SWARMING\2013 Motor New\Grant figures\2003 Blair review FEBS Let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01788"/>
            <a:ext cx="2971800" cy="23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Rasika\Desktop\Rasika\Current.ms\Vincent\Revised Submission\Harshey Cover Image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4"/>
          <a:stretch/>
        </p:blipFill>
        <p:spPr bwMode="auto">
          <a:xfrm>
            <a:off x="5282952" y="701788"/>
            <a:ext cx="2095291" cy="23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266512" y="1447800"/>
            <a:ext cx="629088" cy="191889"/>
          </a:xfrm>
          <a:custGeom>
            <a:avLst/>
            <a:gdLst>
              <a:gd name="connsiteX0" fmla="*/ 1714 w 629088"/>
              <a:gd name="connsiteY0" fmla="*/ 96196 h 191889"/>
              <a:gd name="connsiteX1" fmla="*/ 54877 w 629088"/>
              <a:gd name="connsiteY1" fmla="*/ 43033 h 191889"/>
              <a:gd name="connsiteX2" fmla="*/ 86775 w 629088"/>
              <a:gd name="connsiteY2" fmla="*/ 21768 h 191889"/>
              <a:gd name="connsiteX3" fmla="*/ 235630 w 629088"/>
              <a:gd name="connsiteY3" fmla="*/ 32401 h 191889"/>
              <a:gd name="connsiteX4" fmla="*/ 256896 w 629088"/>
              <a:gd name="connsiteY4" fmla="*/ 53666 h 191889"/>
              <a:gd name="connsiteX5" fmla="*/ 384486 w 629088"/>
              <a:gd name="connsiteY5" fmla="*/ 53666 h 191889"/>
              <a:gd name="connsiteX6" fmla="*/ 427017 w 629088"/>
              <a:gd name="connsiteY6" fmla="*/ 21768 h 191889"/>
              <a:gd name="connsiteX7" fmla="*/ 458914 w 629088"/>
              <a:gd name="connsiteY7" fmla="*/ 503 h 191889"/>
              <a:gd name="connsiteX8" fmla="*/ 586505 w 629088"/>
              <a:gd name="connsiteY8" fmla="*/ 11136 h 191889"/>
              <a:gd name="connsiteX9" fmla="*/ 618403 w 629088"/>
              <a:gd name="connsiteY9" fmla="*/ 43033 h 191889"/>
              <a:gd name="connsiteX10" fmla="*/ 618403 w 629088"/>
              <a:gd name="connsiteY10" fmla="*/ 138726 h 191889"/>
              <a:gd name="connsiteX11" fmla="*/ 607770 w 629088"/>
              <a:gd name="connsiteY11" fmla="*/ 170624 h 191889"/>
              <a:gd name="connsiteX12" fmla="*/ 575872 w 629088"/>
              <a:gd name="connsiteY12" fmla="*/ 191889 h 191889"/>
              <a:gd name="connsiteX13" fmla="*/ 384486 w 629088"/>
              <a:gd name="connsiteY13" fmla="*/ 181257 h 191889"/>
              <a:gd name="connsiteX14" fmla="*/ 352589 w 629088"/>
              <a:gd name="connsiteY14" fmla="*/ 170624 h 191889"/>
              <a:gd name="connsiteX15" fmla="*/ 331323 w 629088"/>
              <a:gd name="connsiteY15" fmla="*/ 149359 h 191889"/>
              <a:gd name="connsiteX16" fmla="*/ 214365 w 629088"/>
              <a:gd name="connsiteY16" fmla="*/ 159992 h 191889"/>
              <a:gd name="connsiteX17" fmla="*/ 171835 w 629088"/>
              <a:gd name="connsiteY17" fmla="*/ 181257 h 191889"/>
              <a:gd name="connsiteX18" fmla="*/ 129305 w 629088"/>
              <a:gd name="connsiteY18" fmla="*/ 191889 h 191889"/>
              <a:gd name="connsiteX19" fmla="*/ 12347 w 629088"/>
              <a:gd name="connsiteY19" fmla="*/ 128094 h 191889"/>
              <a:gd name="connsiteX20" fmla="*/ 1714 w 629088"/>
              <a:gd name="connsiteY20" fmla="*/ 96196 h 19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9088" h="191889">
                <a:moveTo>
                  <a:pt x="1714" y="96196"/>
                </a:moveTo>
                <a:cubicBezTo>
                  <a:pt x="8802" y="82019"/>
                  <a:pt x="36016" y="59536"/>
                  <a:pt x="54877" y="43033"/>
                </a:cubicBezTo>
                <a:cubicBezTo>
                  <a:pt x="64494" y="34618"/>
                  <a:pt x="74018" y="22518"/>
                  <a:pt x="86775" y="21768"/>
                </a:cubicBezTo>
                <a:cubicBezTo>
                  <a:pt x="136434" y="18847"/>
                  <a:pt x="186012" y="28857"/>
                  <a:pt x="235630" y="32401"/>
                </a:cubicBezTo>
                <a:cubicBezTo>
                  <a:pt x="242719" y="39489"/>
                  <a:pt x="247930" y="49183"/>
                  <a:pt x="256896" y="53666"/>
                </a:cubicBezTo>
                <a:cubicBezTo>
                  <a:pt x="299048" y="74742"/>
                  <a:pt x="339870" y="59243"/>
                  <a:pt x="384486" y="53666"/>
                </a:cubicBezTo>
                <a:cubicBezTo>
                  <a:pt x="398663" y="43033"/>
                  <a:pt x="412597" y="32068"/>
                  <a:pt x="427017" y="21768"/>
                </a:cubicBezTo>
                <a:cubicBezTo>
                  <a:pt x="437415" y="14341"/>
                  <a:pt x="446164" y="1353"/>
                  <a:pt x="458914" y="503"/>
                </a:cubicBezTo>
                <a:cubicBezTo>
                  <a:pt x="501497" y="-2336"/>
                  <a:pt x="543975" y="7592"/>
                  <a:pt x="586505" y="11136"/>
                </a:cubicBezTo>
                <a:cubicBezTo>
                  <a:pt x="597138" y="21768"/>
                  <a:pt x="610943" y="29978"/>
                  <a:pt x="618403" y="43033"/>
                </a:cubicBezTo>
                <a:cubicBezTo>
                  <a:pt x="637395" y="76269"/>
                  <a:pt x="626982" y="104410"/>
                  <a:pt x="618403" y="138726"/>
                </a:cubicBezTo>
                <a:cubicBezTo>
                  <a:pt x="615685" y="149599"/>
                  <a:pt x="614772" y="161872"/>
                  <a:pt x="607770" y="170624"/>
                </a:cubicBezTo>
                <a:cubicBezTo>
                  <a:pt x="599787" y="180603"/>
                  <a:pt x="586505" y="184801"/>
                  <a:pt x="575872" y="191889"/>
                </a:cubicBezTo>
                <a:cubicBezTo>
                  <a:pt x="512077" y="188345"/>
                  <a:pt x="448092" y="187315"/>
                  <a:pt x="384486" y="181257"/>
                </a:cubicBezTo>
                <a:cubicBezTo>
                  <a:pt x="373329" y="180194"/>
                  <a:pt x="362199" y="176390"/>
                  <a:pt x="352589" y="170624"/>
                </a:cubicBezTo>
                <a:cubicBezTo>
                  <a:pt x="343993" y="165466"/>
                  <a:pt x="338412" y="156447"/>
                  <a:pt x="331323" y="149359"/>
                </a:cubicBezTo>
                <a:cubicBezTo>
                  <a:pt x="292337" y="152903"/>
                  <a:pt x="252752" y="152315"/>
                  <a:pt x="214365" y="159992"/>
                </a:cubicBezTo>
                <a:cubicBezTo>
                  <a:pt x="198823" y="163100"/>
                  <a:pt x="186676" y="175692"/>
                  <a:pt x="171835" y="181257"/>
                </a:cubicBezTo>
                <a:cubicBezTo>
                  <a:pt x="158152" y="186388"/>
                  <a:pt x="143482" y="188345"/>
                  <a:pt x="129305" y="191889"/>
                </a:cubicBezTo>
                <a:cubicBezTo>
                  <a:pt x="10882" y="180047"/>
                  <a:pt x="26978" y="215886"/>
                  <a:pt x="12347" y="128094"/>
                </a:cubicBezTo>
                <a:cubicBezTo>
                  <a:pt x="11764" y="124598"/>
                  <a:pt x="-5374" y="110373"/>
                  <a:pt x="1714" y="9619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1" y="4114800"/>
            <a:ext cx="3352799" cy="1371600"/>
            <a:chOff x="762001" y="5359756"/>
            <a:chExt cx="3352799" cy="13716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09"/>
            <a:stretch/>
          </p:blipFill>
          <p:spPr bwMode="auto">
            <a:xfrm>
              <a:off x="762001" y="5710675"/>
              <a:ext cx="3200399" cy="1020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90600" y="5359756"/>
              <a:ext cx="3124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WT              </a:t>
              </a:r>
              <a:r>
                <a:rPr lang="en-US" sz="1600" i="1" dirty="0" err="1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yhjH</a:t>
              </a:r>
              <a:r>
                <a:rPr lang="en-US" sz="1600" i="1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             </a:t>
              </a:r>
              <a:r>
                <a:rPr lang="en-US" sz="16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MotA</a:t>
              </a:r>
              <a:r>
                <a:rPr lang="en-US" sz="1600" baseline="300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S96L</a:t>
              </a:r>
              <a:endParaRPr lang="en-US" sz="160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82342" y="143335"/>
            <a:ext cx="4770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1. Motor speed and bias of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MotA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upressors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465" y="1243431"/>
            <a:ext cx="5625716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Tests to distinguish between/reconcile the two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396" y="2298771"/>
            <a:ext cx="442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Nyala" panose="02000504070300020003" pitchFamily="2" charset="0"/>
              </a:rPr>
              <a:t>1. Motor speed and bias of </a:t>
            </a:r>
            <a:r>
              <a:rPr lang="en-US" sz="2000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MotA</a:t>
            </a:r>
            <a:r>
              <a:rPr lang="en-US" sz="2000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yala" panose="02000504070300020003" pitchFamily="2" charset="0"/>
              </a:rPr>
              <a:t>s</a:t>
            </a:r>
            <a:r>
              <a:rPr lang="en-US" sz="2000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upressors</a:t>
            </a:r>
            <a:r>
              <a:rPr lang="en-US" sz="2000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endParaRPr lang="en-US" sz="2000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333690"/>
            <a:ext cx="636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Nyala" panose="02000504070300020003" pitchFamily="2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Nyala" panose="02000504070300020003" pitchFamily="2" charset="0"/>
              </a:rPr>
              <a:t>MotA-YcgR</a:t>
            </a:r>
            <a:r>
              <a:rPr lang="en-US" sz="2000" dirty="0">
                <a:solidFill>
                  <a:prstClr val="black"/>
                </a:solidFill>
                <a:latin typeface="Nyala" panose="02000504070300020003" pitchFamily="2" charset="0"/>
              </a:rPr>
              <a:t> FRET signal in </a:t>
            </a:r>
            <a:r>
              <a:rPr lang="en-US" sz="2000" dirty="0" err="1">
                <a:solidFill>
                  <a:prstClr val="black"/>
                </a:solidFill>
                <a:latin typeface="Nyala" panose="02000504070300020003" pitchFamily="2" charset="0"/>
              </a:rPr>
              <a:t>FliG</a:t>
            </a:r>
            <a:r>
              <a:rPr lang="en-US" sz="2000" dirty="0">
                <a:solidFill>
                  <a:prstClr val="black"/>
                </a:solidFill>
                <a:latin typeface="Nyala" panose="02000504070300020003" pitchFamily="2" charset="0"/>
              </a:rPr>
              <a:t> mutants that don’t bind </a:t>
            </a:r>
            <a:r>
              <a:rPr lang="en-US" sz="2000" dirty="0" err="1">
                <a:solidFill>
                  <a:prstClr val="black"/>
                </a:solidFill>
                <a:latin typeface="Nyala" panose="02000504070300020003" pitchFamily="2" charset="0"/>
              </a:rPr>
              <a:t>YcgR</a:t>
            </a:r>
            <a:r>
              <a:rPr lang="en-US" sz="2000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endParaRPr lang="en-US" sz="2000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90600"/>
            <a:ext cx="6096000" cy="405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15200" y="228600"/>
            <a:ext cx="1549589" cy="2287478"/>
            <a:chOff x="2872543" y="3465028"/>
            <a:chExt cx="1549589" cy="2287478"/>
          </a:xfrm>
        </p:grpSpPr>
        <p:pic>
          <p:nvPicPr>
            <p:cNvPr id="6" name="Picture 2" descr="http://www.sbs.utexas.edu/rasika/harsheylab/Swarming/J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543" y="3465028"/>
              <a:ext cx="1549589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00102" y="5360981"/>
              <a:ext cx="1522030" cy="391525"/>
            </a:xfrm>
            <a:prstGeom prst="rect">
              <a:avLst/>
            </a:prstGeom>
            <a:noFill/>
          </p:spPr>
          <p:txBody>
            <a:bodyPr wrap="none" lIns="82936" tIns="41469" rIns="82936" bIns="41469">
              <a:spAutoFit/>
            </a:bodyPr>
            <a:lstStyle/>
            <a:p>
              <a:pPr algn="ctr" defTabSz="914400">
                <a:defRPr/>
              </a:pPr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  <a:latin typeface="Nyala" pitchFamily="2" charset="0"/>
                  <a:cs typeface="Times New Roman" pitchFamily="18" charset="0"/>
                </a:rPr>
                <a:t>John Partridge</a:t>
              </a:r>
              <a:endParaRPr lang="en-US" sz="2000" i="1" dirty="0">
                <a:solidFill>
                  <a:srgbClr val="4F81BD">
                    <a:lumMod val="50000"/>
                  </a:srgbClr>
                </a:solidFill>
                <a:latin typeface="Nyala" pitchFamily="2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81200" y="5170206"/>
            <a:ext cx="3352799" cy="1371600"/>
            <a:chOff x="762001" y="5359756"/>
            <a:chExt cx="3352799" cy="13716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09"/>
            <a:stretch/>
          </p:blipFill>
          <p:spPr bwMode="auto">
            <a:xfrm>
              <a:off x="762001" y="5710675"/>
              <a:ext cx="3200399" cy="1020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90600" y="5359756"/>
              <a:ext cx="3124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WT              </a:t>
              </a:r>
              <a:r>
                <a:rPr lang="en-US" sz="1600" i="1" dirty="0" err="1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yhjH</a:t>
              </a:r>
              <a:r>
                <a:rPr lang="en-US" sz="1600" i="1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             </a:t>
              </a:r>
              <a:r>
                <a:rPr lang="en-US" sz="16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MotA</a:t>
              </a:r>
              <a:r>
                <a:rPr lang="en-US" sz="1600" baseline="30000" dirty="0" smtClean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S96L</a:t>
              </a:r>
              <a:endParaRPr lang="en-US" sz="160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4749" y="364962"/>
            <a:ext cx="47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MotA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supressors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restore bias but not speed </a:t>
            </a:r>
            <a:endParaRPr lang="en-US" sz="2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9" descr="C:\Users\Rasika\Desktop\Rasika\Current.ms\Vincent\Revised Submission\Harshey Cover Imag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919126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1903" y="838200"/>
            <a:ext cx="6806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2. </a:t>
            </a:r>
            <a:r>
              <a:rPr lang="en-US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MotA-YcgR</a:t>
            </a:r>
            <a:r>
              <a:rPr lang="en-US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FRET signal in </a:t>
            </a:r>
            <a:r>
              <a:rPr lang="en-US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FliG</a:t>
            </a:r>
            <a:r>
              <a:rPr lang="en-US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mutants that don’t bind </a:t>
            </a:r>
            <a:r>
              <a:rPr lang="en-US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YcgR</a:t>
            </a:r>
            <a:endParaRPr lang="en-US" sz="2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Jenal model says that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baseline="300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binds to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to disrupt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interaction</a:t>
            </a:r>
            <a:endParaRPr lang="en-US" sz="1600" dirty="0" smtClean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Prediction: 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There should be a positive FRET signal in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FliG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mutants in the charged ridge that 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don’t bind </a:t>
            </a:r>
            <a:r>
              <a:rPr lang="en-US" sz="1600" i="1" dirty="0" err="1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endParaRPr lang="en-US" sz="1600" i="1" dirty="0" smtClean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B-H model says that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r>
              <a:rPr lang="en-US" sz="1600" b="1" baseline="300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destabilizes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disrupts </a:t>
            </a:r>
            <a:r>
              <a:rPr lang="en-US" sz="1600" dirty="0" err="1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MotA-FliG</a:t>
            </a:r>
            <a:r>
              <a:rPr lang="en-US" sz="1600" dirty="0" smtClean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interaction.</a:t>
            </a:r>
          </a:p>
          <a:p>
            <a:pPr algn="just"/>
            <a:r>
              <a:rPr lang="en-US" sz="1600" i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Prediction:There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should be </a:t>
            </a:r>
            <a:r>
              <a:rPr lang="en-US" sz="1600" i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 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FRET signal in </a:t>
            </a:r>
            <a:r>
              <a:rPr lang="en-US" sz="1600" i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FliG</a:t>
            </a:r>
            <a:r>
              <a:rPr lang="en-US" sz="1600" i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mutants in the charged ridge that don’t bind </a:t>
            </a:r>
            <a:r>
              <a:rPr lang="en-US" sz="1600" i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YcgR</a:t>
            </a:r>
            <a:endParaRPr lang="en-US" sz="1600" i="1" dirty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just" defTabSz="914400"/>
            <a:endParaRPr lang="en-US" sz="16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88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979" y="411062"/>
            <a:ext cx="6162723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Two models for how speed is reduced by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YcgR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::c-di-GMP </a:t>
            </a:r>
          </a:p>
        </p:txBody>
      </p:sp>
      <p:pic>
        <p:nvPicPr>
          <p:cNvPr id="3081" name="Picture 9" descr="C:\Users\Rasika\Desktop\Rasika\Current.ms\Vincent\Revised Submission\Harshey Cover Imag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919126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195" y="3453817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0070C0"/>
                </a:solidFill>
                <a:latin typeface="Nyala" panose="02000504070300020003" pitchFamily="2" charset="0"/>
              </a:rPr>
              <a:t>Blair-Harshey model</a:t>
            </a:r>
            <a:endParaRPr lang="en-US" sz="2000" dirty="0">
              <a:solidFill>
                <a:srgbClr val="0070C0"/>
              </a:solidFill>
              <a:latin typeface="Nyala" panose="02000504070300020003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9001" y="3810000"/>
            <a:ext cx="3923056" cy="2844995"/>
            <a:chOff x="3429001" y="3810000"/>
            <a:chExt cx="3923056" cy="2844995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9" r="2662" b="7739"/>
            <a:stretch/>
          </p:blipFill>
          <p:spPr bwMode="auto">
            <a:xfrm>
              <a:off x="3429001" y="3810000"/>
              <a:ext cx="2514600" cy="284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077349" y="5791200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rgbClr val="0070C0"/>
                  </a:solidFill>
                  <a:latin typeface="Nyala" panose="02000504070300020003" pitchFamily="2" charset="0"/>
                </a:rPr>
                <a:t>Jenal model</a:t>
              </a:r>
              <a:endParaRPr lang="en-US" sz="2000" dirty="0">
                <a:solidFill>
                  <a:srgbClr val="0070C0"/>
                </a:solidFill>
                <a:latin typeface="Nyala" panose="020005040703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7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2B3FC6E6-5178-471C-9399-B93AC6140180}" type="slidenum">
              <a:rPr lang="en-US" sz="1400" smtClean="0">
                <a:ea typeface="SimSun" pitchFamily="2" charset="-122"/>
              </a:rPr>
              <a:pPr/>
              <a:t>2</a:t>
            </a:fld>
            <a:endParaRPr lang="en-US" sz="1400" smtClean="0">
              <a:ea typeface="SimSun" pitchFamily="2" charset="-122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he </a:t>
            </a:r>
            <a:r>
              <a:rPr lang="en-GB" i="1" dirty="0" smtClean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E. coli </a:t>
            </a:r>
            <a:r>
              <a:rPr lang="en-GB" dirty="0" err="1" smtClean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flagellar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ea typeface="msgothic"/>
                <a:cs typeface="Times New Roman" pitchFamily="18" charset="0"/>
              </a:rPr>
              <a:t>motor</a:t>
            </a:r>
          </a:p>
        </p:txBody>
      </p:sp>
      <p:pic>
        <p:nvPicPr>
          <p:cNvPr id="13316" name="Picture 8" descr="http://cshperspectives.cshlp.org/content/2/11/a000299/F6.larg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42987" r="10979" b="21169"/>
          <a:stretch>
            <a:fillRect/>
          </a:stretch>
        </p:blipFill>
        <p:spPr bwMode="auto">
          <a:xfrm>
            <a:off x="533400" y="1143000"/>
            <a:ext cx="33337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23"/>
          <p:cNvSpPr txBox="1">
            <a:spLocks noChangeArrowheads="1"/>
          </p:cNvSpPr>
          <p:nvPr/>
        </p:nvSpPr>
        <p:spPr bwMode="auto">
          <a:xfrm>
            <a:off x="6269038" y="6456363"/>
            <a:ext cx="243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600" i="1">
                <a:latin typeface="Times New Roman" pitchFamily="18" charset="0"/>
              </a:rPr>
              <a:t>Taken from various articles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986088" y="1752600"/>
            <a:ext cx="823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  <a:cs typeface="Times New Roman" pitchFamily="18" charset="0"/>
              </a:rPr>
              <a:t>MotA/MotB</a:t>
            </a:r>
          </a:p>
        </p:txBody>
      </p:sp>
      <p:cxnSp>
        <p:nvCxnSpPr>
          <p:cNvPr id="13320" name="Straight Arrow Connector 4"/>
          <p:cNvCxnSpPr>
            <a:cxnSpLocks noChangeShapeType="1"/>
          </p:cNvCxnSpPr>
          <p:nvPr/>
        </p:nvCxnSpPr>
        <p:spPr bwMode="auto">
          <a:xfrm flipH="1">
            <a:off x="2590800" y="1876425"/>
            <a:ext cx="395288" cy="122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Arrow Connector 13"/>
          <p:cNvCxnSpPr>
            <a:cxnSpLocks noChangeShapeType="1"/>
            <a:stCxn id="13319" idx="1"/>
          </p:cNvCxnSpPr>
          <p:nvPr/>
        </p:nvCxnSpPr>
        <p:spPr bwMode="auto">
          <a:xfrm flipH="1" flipV="1">
            <a:off x="2514600" y="1752600"/>
            <a:ext cx="471488" cy="123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19400" y="4191000"/>
            <a:ext cx="3259138" cy="2160588"/>
            <a:chOff x="3028950" y="4592441"/>
            <a:chExt cx="2933700" cy="1912103"/>
          </a:xfrm>
        </p:grpSpPr>
        <p:pic>
          <p:nvPicPr>
            <p:cNvPr id="133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593"/>
            <a:stretch>
              <a:fillRect/>
            </a:stretch>
          </p:blipFill>
          <p:spPr bwMode="auto">
            <a:xfrm>
              <a:off x="3028950" y="4592441"/>
              <a:ext cx="2933700" cy="66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7659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55"/>
            <a:stretch>
              <a:fillRect/>
            </a:stretch>
          </p:blipFill>
          <p:spPr bwMode="auto">
            <a:xfrm>
              <a:off x="3028950" y="5257800"/>
              <a:ext cx="2914650" cy="1246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585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35488" y="1143000"/>
            <a:ext cx="3505200" cy="2613025"/>
            <a:chOff x="4535488" y="1143000"/>
            <a:chExt cx="3505200" cy="261302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535488" y="1143000"/>
              <a:ext cx="3505200" cy="2613025"/>
              <a:chOff x="838200" y="2362200"/>
              <a:chExt cx="3809999" cy="2956956"/>
            </a:xfrm>
          </p:grpSpPr>
          <p:pic>
            <p:nvPicPr>
              <p:cNvPr id="13325" name="Picture 2" descr="C:\Rasika\Current.ms\Vincent\Final\Figure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224" r="49442" b="16373"/>
              <a:stretch>
                <a:fillRect/>
              </a:stretch>
            </p:blipFill>
            <p:spPr bwMode="auto">
              <a:xfrm>
                <a:off x="838200" y="2362200"/>
                <a:ext cx="3809999" cy="2956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6" name="Oval 1"/>
              <p:cNvSpPr>
                <a:spLocks noChangeArrowheads="1"/>
              </p:cNvSpPr>
              <p:nvPr/>
            </p:nvSpPr>
            <p:spPr bwMode="auto">
              <a:xfrm rot="-2491797">
                <a:off x="3790239" y="4473764"/>
                <a:ext cx="266215" cy="271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315200" y="2895600"/>
              <a:ext cx="466794" cy="685800"/>
              <a:chOff x="7315200" y="2895600"/>
              <a:chExt cx="466794" cy="6858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315200" y="3075801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/>
                  <a:t>FliM</a:t>
                </a:r>
                <a:endParaRPr lang="en-US" sz="1200" b="1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315200" y="2895600"/>
                <a:ext cx="433132" cy="685800"/>
                <a:chOff x="7315200" y="2895600"/>
                <a:chExt cx="433132" cy="685800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7315200" y="2895600"/>
                  <a:ext cx="429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err="1" smtClean="0"/>
                    <a:t>FliG</a:t>
                  </a:r>
                  <a:endParaRPr lang="en-US" sz="12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315200" y="3304401"/>
                  <a:ext cx="4331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err="1" smtClean="0"/>
                    <a:t>FliN</a:t>
                  </a:r>
                  <a:endParaRPr lang="en-US" sz="12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207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An external file that holds a picture, illustration, etc.&#10;Object name is zjb999091917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8" y="1752600"/>
            <a:ext cx="36852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6172200"/>
            <a:ext cx="152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Chen et al. 2012</a:t>
            </a:r>
            <a:endParaRPr lang="en-US" sz="1600" i="1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772280" y="609600"/>
            <a:ext cx="3007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 smtClean="0">
                <a:latin typeface="Baskerville Old Face" panose="02020602080505020303" pitchFamily="18" charset="0"/>
                <a:cs typeface="Times New Roman" pitchFamily="18" charset="0"/>
              </a:rPr>
              <a:t>Bacillus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 c-di-GMP proteins </a:t>
            </a:r>
            <a:endParaRPr lang="en-US" sz="20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33700" y="4906946"/>
            <a:ext cx="533400" cy="49488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5" b="40179"/>
          <a:stretch/>
        </p:blipFill>
        <p:spPr bwMode="auto">
          <a:xfrm>
            <a:off x="3886200" y="2971800"/>
            <a:ext cx="5045849" cy="15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389" y="2482334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Swarming assay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53761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err="1" smtClean="0">
                <a:solidFill>
                  <a:srgbClr val="008000"/>
                </a:solidFill>
                <a:latin typeface="Nyala" panose="02000504070300020003" pitchFamily="2" charset="0"/>
              </a:rPr>
              <a:t>YhjH</a:t>
            </a:r>
            <a:endParaRPr lang="en-US" b="1" dirty="0">
              <a:solidFill>
                <a:srgbClr val="008000"/>
              </a:solidFill>
              <a:latin typeface="Nyala" panose="020005040703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051" y="4555563"/>
            <a:ext cx="6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err="1" smtClean="0">
                <a:solidFill>
                  <a:srgbClr val="C00000"/>
                </a:solidFill>
                <a:latin typeface="Nyala" panose="02000504070300020003" pitchFamily="2" charset="0"/>
              </a:rPr>
              <a:t>YcgR</a:t>
            </a:r>
            <a:endParaRPr lang="en-US" b="1" dirty="0">
              <a:solidFill>
                <a:srgbClr val="C00000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 descr="Fig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8"/>
          <a:stretch/>
        </p:blipFill>
        <p:spPr bwMode="auto">
          <a:xfrm>
            <a:off x="4419600" y="1676400"/>
            <a:ext cx="3754895" cy="35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172200"/>
            <a:ext cx="152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Chen et al. 2012</a:t>
            </a:r>
            <a:endParaRPr lang="en-US" sz="1600" i="1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746492" y="838200"/>
            <a:ext cx="3730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 smtClean="0">
                <a:latin typeface="Baskerville Old Face" panose="02020602080505020303" pitchFamily="18" charset="0"/>
                <a:cs typeface="Times New Roman" pitchFamily="18" charset="0"/>
              </a:rPr>
              <a:t>Bacillus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Baskerville Old Face" panose="02020602080505020303" pitchFamily="18" charset="0"/>
                <a:cs typeface="Times New Roman" pitchFamily="18" charset="0"/>
              </a:rPr>
              <a:t>YfpA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 interacts with </a:t>
            </a:r>
            <a:r>
              <a:rPr lang="en-US" sz="2000" b="1" dirty="0" err="1" smtClean="0">
                <a:latin typeface="Baskerville Old Face" panose="02020602080505020303" pitchFamily="18" charset="0"/>
                <a:cs typeface="Times New Roman" pitchFamily="18" charset="0"/>
              </a:rPr>
              <a:t>MotA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3556892" cy="2677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003572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Two-hybrid assay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7768" y="501650"/>
            <a:ext cx="3248463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flagellar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 motor is a sensor</a:t>
            </a:r>
          </a:p>
        </p:txBody>
      </p:sp>
    </p:spTree>
    <p:extLst>
      <p:ext uri="{BB962C8B-B14F-4D97-AF65-F5344CB8AC3E}">
        <p14:creationId xmlns:p14="http://schemas.microsoft.com/office/powerpoint/2010/main" val="30973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402D8F-289A-402E-9F4D-4B52039FE891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4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133600"/>
            <a:ext cx="30368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600200" y="1009357"/>
            <a:ext cx="5734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Extracellular polysaccharides (</a:t>
            </a:r>
            <a:r>
              <a:rPr lang="en-US" altLang="en-US" sz="20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EPS) promote </a:t>
            </a: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stickiness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or Biofilms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1616" y="412677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103" y="42026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B14478-4EB9-4C10-BE5C-A610305264D1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53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6248400" y="6330950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Cairns et al. 2013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08013" y="4878388"/>
            <a:ext cx="788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pgsB</a:t>
            </a:r>
            <a:r>
              <a:rPr lang="en-US" altLang="en-US" sz="1800">
                <a:latin typeface="Arial" panose="020B0604020202020204" pitchFamily="34" charset="0"/>
              </a:rPr>
              <a:t> operon controls PGA (polyglutamic acid) synthesis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pgdS</a:t>
            </a:r>
            <a:r>
              <a:rPr lang="en-US" altLang="en-US" sz="1800">
                <a:latin typeface="Arial" panose="020B0604020202020204" pitchFamily="34" charset="0"/>
              </a:rPr>
              <a:t> is driven by a separate promoter and is not involved in PGA synthesis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860550" y="1628775"/>
            <a:ext cx="425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WT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5788025" y="2928938"/>
            <a:ext cx="187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Methylene blue stained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6415088" y="4533900"/>
            <a:ext cx="757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RT-PCR</a:t>
            </a: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1371600" y="581888"/>
            <a:ext cx="6412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Mutations in the stators (</a:t>
            </a:r>
            <a:r>
              <a:rPr lang="en-US" altLang="en-US" sz="2000" b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MotAB</a:t>
            </a: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) or a flagella-associated TCS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DegSU</a:t>
            </a:r>
            <a:r>
              <a:rPr lang="en-US" altLang="en-US" sz="20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) increase PGA synthesis in </a:t>
            </a:r>
            <a:r>
              <a:rPr lang="en-US" altLang="en-US" sz="20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Bacillus subtilis</a:t>
            </a:r>
          </a:p>
        </p:txBody>
      </p:sp>
    </p:spTree>
    <p:extLst>
      <p:ext uri="{BB962C8B-B14F-4D97-AF65-F5344CB8AC3E}">
        <p14:creationId xmlns:p14="http://schemas.microsoft.com/office/powerpoint/2010/main" val="8556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39880-6FDE-4B79-910D-23CFB59AB732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 b="59892"/>
          <a:stretch>
            <a:fillRect/>
          </a:stretch>
        </p:blipFill>
        <p:spPr bwMode="auto">
          <a:xfrm>
            <a:off x="3048000" y="5105400"/>
            <a:ext cx="3140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26895" b="26958"/>
          <a:stretch>
            <a:fillRect/>
          </a:stretch>
        </p:blipFill>
        <p:spPr bwMode="auto">
          <a:xfrm>
            <a:off x="3169444" y="994342"/>
            <a:ext cx="23622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4168775" y="3849687"/>
            <a:ext cx="349250" cy="609600"/>
            <a:chOff x="3787072" y="3200400"/>
            <a:chExt cx="35065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962400" y="3200400"/>
              <a:ext cx="0" cy="6096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87072" y="3810000"/>
              <a:ext cx="3506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3879850" y="4583112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DegSU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2438400" y="5105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HK</a:t>
            </a:r>
          </a:p>
        </p:txBody>
      </p:sp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2438400" y="5727700"/>
            <a:ext cx="51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RR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478257" y="311884"/>
            <a:ext cx="841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askerville Old Face" panose="02020602080505020303" pitchFamily="18" charset="0"/>
              </a:rPr>
              <a:t>DegSU</a:t>
            </a:r>
            <a:r>
              <a:rPr lang="en-US" altLang="en-US" sz="2000" b="1" dirty="0">
                <a:latin typeface="Baskerville Old Face" panose="02020602080505020303" pitchFamily="18" charset="0"/>
              </a:rPr>
              <a:t> monitors motor conformation, and relays the information to the genome </a:t>
            </a:r>
          </a:p>
        </p:txBody>
      </p:sp>
    </p:spTree>
    <p:extLst>
      <p:ext uri="{BB962C8B-B14F-4D97-AF65-F5344CB8AC3E}">
        <p14:creationId xmlns:p14="http://schemas.microsoft.com/office/powerpoint/2010/main" val="15037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Biofilms formed by Bacillus subtil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38" y="1905000"/>
            <a:ext cx="4114800" cy="26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8375" y="464820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Pellicle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625676"/>
            <a:ext cx="16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Crinkled colony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202" y="914400"/>
            <a:ext cx="8137623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A twist in the tale: A molecular 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clutch disables the </a:t>
            </a:r>
            <a:r>
              <a:rPr lang="en-US" sz="2000" b="1" i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B. subtilis 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motor in a biofilm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1413" y="1468638"/>
            <a:ext cx="16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Blair et al. 2008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97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126" y="3657600"/>
            <a:ext cx="7119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SinR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governs the alternate regulation of motility and biofilm formation by inhibiting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expression of the </a:t>
            </a:r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eps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operon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6324600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(Blair et al. 2008)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57255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  <a:cs typeface="Times New Roman" pitchFamily="18" charset="0"/>
              </a:rPr>
              <a:t>Bacillus subtilis 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EPS operon</a:t>
            </a:r>
            <a:endParaRPr lang="en-US" sz="20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860" y="4975327"/>
            <a:ext cx="739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SinR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mutants overexpress EPS and are non-motile – because they are sticky?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72828" y="1676400"/>
            <a:ext cx="6675772" cy="1736036"/>
            <a:chOff x="1172828" y="1676400"/>
            <a:chExt cx="6675772" cy="1736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6" t="23600" r="21770" b="57112"/>
            <a:stretch/>
          </p:blipFill>
          <p:spPr bwMode="auto">
            <a:xfrm>
              <a:off x="1172828" y="1676400"/>
              <a:ext cx="6675772" cy="173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352800" y="18288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4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23600" r="21770" b="57112"/>
          <a:stretch/>
        </p:blipFill>
        <p:spPr bwMode="auto">
          <a:xfrm>
            <a:off x="1020428" y="1524000"/>
            <a:ext cx="6675772" cy="17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473" y="3505200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sinR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epsH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double mutant does not make matrix  - but is still non-motile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54930" y="1951382"/>
            <a:ext cx="372476" cy="487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657255"/>
            <a:ext cx="491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Motility inhibition is not due to </a:t>
            </a:r>
            <a:r>
              <a:rPr lang="en-US" sz="2000" b="1" dirty="0">
                <a:latin typeface="Baskerville Old Face" panose="02020602080505020303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Baskerville Old Face" panose="02020602080505020303" pitchFamily="18" charset="0"/>
                <a:cs typeface="Times New Roman" pitchFamily="18" charset="0"/>
              </a:rPr>
              <a:t>iofilm matrix</a:t>
            </a:r>
            <a:endParaRPr lang="en-US" sz="20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9058" y="4395689"/>
            <a:ext cx="631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Motile suppressors of the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sinR-epsH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double mutant mapped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epsE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EB358773-50B7-411B-800A-5F20C807A253}" type="slidenum">
              <a:rPr lang="en-US" smtClean="0"/>
              <a:t>28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676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27406" y="2590800"/>
            <a:ext cx="96994" cy="228600"/>
            <a:chOff x="4627406" y="2590800"/>
            <a:chExt cx="96994" cy="228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627406" y="2590800"/>
              <a:ext cx="96994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27406" y="2590800"/>
              <a:ext cx="96994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9065" r="21770" b="30511"/>
          <a:stretch/>
        </p:blipFill>
        <p:spPr bwMode="auto">
          <a:xfrm>
            <a:off x="1812234" y="986052"/>
            <a:ext cx="5274366" cy="35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694872"/>
            <a:ext cx="8373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governs the alternate regulation of motility and biofilm formation by inhibiting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expression of the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operon. During biofilm formation, the operon expresses both the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iofilm matrix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motility inhibitor.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disrupts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FliG-MotA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anose="02020602080505020303" pitchFamily="18" charset="0"/>
                <a:cs typeface="Times New Roman" pitchFamily="18" charset="0"/>
              </a:rPr>
              <a:t>Model: </a:t>
            </a:r>
            <a:r>
              <a:rPr lang="en-US" sz="2400" b="1" dirty="0" err="1" smtClean="0">
                <a:latin typeface="Baskerville Old Face" panose="02020602080505020303" pitchFamily="18" charset="0"/>
                <a:cs typeface="Times New Roman" pitchFamily="18" charset="0"/>
              </a:rPr>
              <a:t>EpsE</a:t>
            </a:r>
            <a:r>
              <a:rPr lang="en-US" sz="2400" b="1" dirty="0" smtClean="0">
                <a:latin typeface="Baskerville Old Face" panose="02020602080505020303" pitchFamily="18" charset="0"/>
                <a:cs typeface="Times New Roman" pitchFamily="18" charset="0"/>
              </a:rPr>
              <a:t> acts as a clutch</a:t>
            </a:r>
            <a:endParaRPr lang="en-US" sz="24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AF99FA5E-7F02-41C0-AF58-7FF8F0CA00DB}" type="slidenum">
              <a:rPr lang="en-US" sz="1400" smtClean="0">
                <a:ea typeface="SimSun" pitchFamily="2" charset="-122"/>
              </a:rPr>
              <a:pPr/>
              <a:t>3</a:t>
            </a:fld>
            <a:endParaRPr lang="en-US" sz="1400" smtClean="0">
              <a:ea typeface="SimSun" pitchFamily="2" charset="-122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362200" y="470075"/>
            <a:ext cx="3876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dirty="0" smtClean="0">
                <a:latin typeface="Baskerville Old Face" panose="02020602080505020303" pitchFamily="18" charset="0"/>
                <a:cs typeface="Narkisim" pitchFamily="34" charset="-79"/>
              </a:rPr>
              <a:t>c-di-GMP effectors and effects</a:t>
            </a:r>
            <a:endParaRPr lang="en-US" dirty="0">
              <a:latin typeface="Baskerville Old Face" panose="02020602080505020303" pitchFamily="18" charset="0"/>
              <a:cs typeface="Narkisim" pitchFamily="34" charset="-79"/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6858000" y="5486400"/>
            <a:ext cx="2159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sz="1400" i="1" dirty="0" err="1"/>
              <a:t>Hengge</a:t>
            </a:r>
            <a:r>
              <a:rPr lang="en-US" sz="1400" i="1" dirty="0"/>
              <a:t> R, </a:t>
            </a:r>
            <a:r>
              <a:rPr lang="en-US" sz="1400" i="1" dirty="0" err="1"/>
              <a:t>Sci</a:t>
            </a:r>
            <a:r>
              <a:rPr lang="en-US" sz="1400" i="1" dirty="0"/>
              <a:t> Signal, 2010</a:t>
            </a:r>
          </a:p>
        </p:txBody>
      </p:sp>
      <p:pic>
        <p:nvPicPr>
          <p:cNvPr id="12" name="Picture 2" descr="http://stke.sciencemag.org/content/sigtrans/vol3/issue149/images/large/3149pe44-F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732"/>
          <a:stretch/>
        </p:blipFill>
        <p:spPr bwMode="auto">
          <a:xfrm>
            <a:off x="1620297" y="966376"/>
            <a:ext cx="5683250" cy="465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242" y="2786856"/>
            <a:ext cx="91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8406"/>
                </a:solidFill>
              </a:rPr>
              <a:t>Effector</a:t>
            </a:r>
            <a:endParaRPr lang="en-US" dirty="0">
              <a:solidFill>
                <a:srgbClr val="21840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172" y="4964668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8406"/>
                </a:solidFill>
              </a:rPr>
              <a:t>Target</a:t>
            </a:r>
            <a:endParaRPr lang="en-US" dirty="0">
              <a:solidFill>
                <a:srgbClr val="2184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8299" y="1143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err="1" smtClean="0">
                <a:solidFill>
                  <a:srgbClr val="008000"/>
                </a:solidFill>
                <a:latin typeface="Nyala" panose="02000504070300020003" pitchFamily="2" charset="0"/>
              </a:rPr>
              <a:t>YhjH</a:t>
            </a:r>
            <a:endParaRPr lang="en-US" b="1" dirty="0">
              <a:solidFill>
                <a:srgbClr val="008000"/>
              </a:solidFill>
              <a:latin typeface="Nyala" panose="020005040703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7102" y="3048000"/>
            <a:ext cx="6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err="1" smtClean="0">
                <a:solidFill>
                  <a:srgbClr val="C00000"/>
                </a:solidFill>
                <a:latin typeface="Nyala" panose="02000504070300020003" pitchFamily="2" charset="0"/>
              </a:rPr>
              <a:t>YcgR</a:t>
            </a:r>
            <a:endParaRPr lang="en-US" b="1" dirty="0">
              <a:solidFill>
                <a:srgbClr val="C00000"/>
              </a:solidFill>
              <a:latin typeface="Nyala" panose="02000504070300020003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62600" y="4800600"/>
            <a:ext cx="40490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7264" y="6394792"/>
            <a:ext cx="1426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i="1" dirty="0" smtClean="0">
                <a:solidFill>
                  <a:prstClr val="black"/>
                </a:solidFill>
              </a:rPr>
              <a:t>Wang et al. 2006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968" y="5975775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srgbClr val="008000"/>
                </a:solidFill>
                <a:latin typeface="Nyala" panose="02000504070300020003" pitchFamily="2" charset="0"/>
              </a:rPr>
              <a:t>YhjH</a:t>
            </a:r>
            <a:r>
              <a:rPr lang="en-US" sz="2400" dirty="0" smtClean="0">
                <a:solidFill>
                  <a:srgbClr val="0070C0"/>
                </a:solidFill>
                <a:latin typeface="Nyala" panose="02000504070300020003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and</a:t>
            </a:r>
            <a:r>
              <a:rPr lang="en-US" sz="2400" dirty="0" smtClean="0">
                <a:solidFill>
                  <a:srgbClr val="0070C0"/>
                </a:solidFill>
                <a:latin typeface="Nyala" panose="02000504070300020003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yala" panose="02000504070300020003" pitchFamily="2" charset="0"/>
              </a:rPr>
              <a:t>YcgR</a:t>
            </a:r>
            <a:r>
              <a:rPr lang="en-US" sz="2400" dirty="0" smtClean="0">
                <a:solidFill>
                  <a:srgbClr val="0070C0"/>
                </a:solidFill>
                <a:latin typeface="Nyala" panose="02000504070300020003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are components of the </a:t>
            </a:r>
            <a:r>
              <a:rPr lang="en-US" sz="2400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flagellar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regulon</a:t>
            </a:r>
            <a:endParaRPr lang="en-US" sz="2400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anose="02020602080505020303" pitchFamily="18" charset="0"/>
                <a:cs typeface="Times New Roman" pitchFamily="18" charset="0"/>
              </a:rPr>
              <a:t>Benefits of the </a:t>
            </a:r>
            <a:r>
              <a:rPr lang="en-US" sz="2400" b="1" dirty="0" smtClean="0">
                <a:latin typeface="Baskerville Old Face" panose="02020602080505020303" pitchFamily="18" charset="0"/>
                <a:cs typeface="Times New Roman" pitchFamily="18" charset="0"/>
              </a:rPr>
              <a:t>clutch/break</a:t>
            </a:r>
            <a:endParaRPr lang="en-US" sz="2400" b="1" dirty="0"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667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Fast. Needs only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YcgR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stop motility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need to get rid of flagella immediately, as they are expensive to make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thing doesn’t work out, can fall back on flagella to swim out again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5EED2125-BE19-475A-9F14-90B6AAA48B3E}" type="slidenum">
              <a:rPr lang="zh-CN" altLang="en-US" sz="1400" smtClean="0">
                <a:solidFill>
                  <a:prstClr val="black"/>
                </a:solidFill>
              </a:rPr>
              <a:pPr/>
              <a:t>4</a:t>
            </a:fld>
            <a:endParaRPr lang="en-US" altLang="zh-CN" sz="1400" smtClean="0">
              <a:solidFill>
                <a:prstClr val="black"/>
              </a:solidFill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1447800" y="3570417"/>
            <a:ext cx="1396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altLang="en-US" i="1" dirty="0">
                <a:solidFill>
                  <a:srgbClr val="4F81BD">
                    <a:lumMod val="75000"/>
                  </a:srgbClr>
                </a:solidFill>
                <a:latin typeface="Nyala" panose="02000504070300020003" pitchFamily="2" charset="0"/>
                <a:cs typeface="Narkisim" pitchFamily="34" charset="-79"/>
              </a:rPr>
              <a:t>Salmonella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899150" y="3680120"/>
            <a:ext cx="1263487" cy="687645"/>
            <a:chOff x="6705600" y="2776732"/>
            <a:chExt cx="1262875" cy="686334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7939010" y="2776732"/>
              <a:ext cx="0" cy="50386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6705600" y="3002281"/>
              <a:ext cx="1262875" cy="46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defTabSz="914400" eaLnBrk="1" hangingPunct="1"/>
              <a:r>
                <a:rPr lang="en-US" altLang="en-US" dirty="0">
                  <a:solidFill>
                    <a:prstClr val="black"/>
                  </a:solidFill>
                  <a:latin typeface="Nyala" panose="02000504070300020003" pitchFamily="2" charset="0"/>
                  <a:cs typeface="Times New Roman" pitchFamily="18" charset="0"/>
                </a:rPr>
                <a:t>c-di-GMP</a:t>
              </a:r>
            </a:p>
          </p:txBody>
        </p:sp>
      </p:grpSp>
      <p:pic>
        <p:nvPicPr>
          <p:cNvPr id="18450" name="Picture 7" descr="C:\Users\Rasika\Desktop\AW405SwimPlates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34193" r="50748" b="3198"/>
          <a:stretch/>
        </p:blipFill>
        <p:spPr bwMode="auto">
          <a:xfrm rot="16200000" flipH="1">
            <a:off x="5751861" y="449829"/>
            <a:ext cx="1965696" cy="4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4"/>
          <p:cNvSpPr txBox="1">
            <a:spLocks noChangeArrowheads="1"/>
          </p:cNvSpPr>
          <p:nvPr/>
        </p:nvSpPr>
        <p:spPr bwMode="auto">
          <a:xfrm>
            <a:off x="7436994" y="1478510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altLang="en-US" sz="1400" b="1" dirty="0" err="1">
                <a:solidFill>
                  <a:prstClr val="white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1400" b="1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yhjH</a:t>
            </a:r>
            <a:endParaRPr lang="en-US" altLang="en-US" sz="1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401406" y="733956"/>
            <a:ext cx="6062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Elevated c-di-GMP levels inhibit motility and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chemotaxis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  </a:t>
            </a:r>
            <a:endParaRPr lang="en-US" sz="2000" b="1" dirty="0">
              <a:solidFill>
                <a:prstClr val="black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5205950" y="1482793"/>
            <a:ext cx="10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alt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 -Type</a:t>
            </a:r>
            <a:endParaRPr lang="en-US" alt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059" y="1495271"/>
            <a:ext cx="4117975" cy="1983417"/>
            <a:chOff x="209059" y="1199042"/>
            <a:chExt cx="4117975" cy="1983417"/>
          </a:xfrm>
        </p:grpSpPr>
        <p:pic>
          <p:nvPicPr>
            <p:cNvPr id="18435" name="Picture 2" descr="C:\Rasika\Current.ms\Vincent\Final\Figure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" t="6874" r="63269" b="72953"/>
            <a:stretch/>
          </p:blipFill>
          <p:spPr bwMode="auto">
            <a:xfrm>
              <a:off x="209059" y="1199042"/>
              <a:ext cx="4117975" cy="198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800" y="1295400"/>
              <a:ext cx="381000" cy="3402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6217451" y="3496629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defTabSz="914400" eaLnBrk="1" hangingPunct="1"/>
            <a:r>
              <a:rPr lang="en-US" altLang="en-US" i="1" dirty="0" smtClean="0">
                <a:solidFill>
                  <a:srgbClr val="4F81BD">
                    <a:lumMod val="75000"/>
                  </a:srgbClr>
                </a:solidFill>
                <a:latin typeface="Nyala" panose="02000504070300020003" pitchFamily="2" charset="0"/>
                <a:cs typeface="Narkisim" pitchFamily="34" charset="-79"/>
              </a:rPr>
              <a:t>E. coli</a:t>
            </a:r>
            <a:endParaRPr lang="en-US" altLang="en-US" i="1" dirty="0">
              <a:solidFill>
                <a:srgbClr val="4F81BD">
                  <a:lumMod val="75000"/>
                </a:srgbClr>
              </a:solidFill>
              <a:latin typeface="Nyala" panose="02000504070300020003" pitchFamily="2" charset="0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857" y="4403426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  <a:latin typeface="Nyala" panose="02000504070300020003" pitchFamily="2" charset="0"/>
              </a:rPr>
              <a:t>YhjH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 is the strongest PDE in </a:t>
            </a:r>
            <a:r>
              <a:rPr lang="en-US" sz="2400" i="1" dirty="0" smtClean="0">
                <a:solidFill>
                  <a:prstClr val="black"/>
                </a:solidFill>
                <a:latin typeface="Nyala" panose="02000504070300020003" pitchFamily="2" charset="0"/>
              </a:rPr>
              <a:t>E. coli 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  <a:latin typeface="Nyala" panose="02000504070300020003" pitchFamily="2" charset="0"/>
              </a:rPr>
              <a:t>Salmonella</a:t>
            </a:r>
            <a:r>
              <a:rPr lang="en-US" sz="2400" dirty="0" smtClean="0">
                <a:solidFill>
                  <a:prstClr val="black"/>
                </a:solidFill>
                <a:latin typeface="Nyala" panose="02000504070300020003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yala" panose="02000504070300020003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6" y="4405312"/>
            <a:ext cx="1463629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28" y="6535737"/>
            <a:ext cx="126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Vince Nieto</a:t>
            </a:r>
            <a:endParaRPr lang="en-US" dirty="0"/>
          </a:p>
        </p:txBody>
      </p:sp>
      <p:pic>
        <p:nvPicPr>
          <p:cNvPr id="18" name="Picture 3" descr="movement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r="44238" b="2380"/>
          <a:stretch>
            <a:fillRect/>
          </a:stretch>
        </p:blipFill>
        <p:spPr bwMode="auto">
          <a:xfrm>
            <a:off x="3886200" y="4865091"/>
            <a:ext cx="1731156" cy="18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Baskerville Old Face" panose="02020602080505020303" pitchFamily="18" charset="0"/>
              </a:rPr>
              <a:t>Single Motor Bead Assay</a:t>
            </a:r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339020"/>
            <a:ext cx="9144000" cy="51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 smtClean="0">
                <a:solidFill>
                  <a:prstClr val="black"/>
                </a:solidFill>
              </a:rPr>
              <a:t>(Berry et al., 2003, Terasawa et al., 2011)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7" name="Picture 6" descr="bead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59" y="3581400"/>
            <a:ext cx="2386584" cy="238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743" y="1417638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buFontTx/>
              <a:buChar char="-"/>
            </a:pPr>
            <a:r>
              <a:rPr lang="en-US" i="1" dirty="0" smtClean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.</a:t>
            </a:r>
            <a:r>
              <a:rPr lang="en-US" i="1" dirty="0">
                <a:solidFill>
                  <a:prstClr val="black"/>
                </a:solidFill>
              </a:rPr>
              <a:t> coli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with “</a:t>
            </a:r>
            <a:r>
              <a:rPr lang="en-US" dirty="0">
                <a:solidFill>
                  <a:prstClr val="black"/>
                </a:solidFill>
              </a:rPr>
              <a:t>sticky” </a:t>
            </a:r>
            <a:r>
              <a:rPr lang="en-US" dirty="0" smtClean="0">
                <a:solidFill>
                  <a:prstClr val="black"/>
                </a:solidFill>
              </a:rPr>
              <a:t>filaments bind </a:t>
            </a:r>
            <a:r>
              <a:rPr lang="en-US" dirty="0">
                <a:solidFill>
                  <a:prstClr val="black"/>
                </a:solidFill>
              </a:rPr>
              <a:t>polystyrene </a:t>
            </a:r>
            <a:r>
              <a:rPr lang="en-US" dirty="0" smtClean="0">
                <a:solidFill>
                  <a:prstClr val="black"/>
                </a:solidFill>
              </a:rPr>
              <a:t>beads.</a:t>
            </a:r>
          </a:p>
          <a:p>
            <a:pPr marL="285750" indent="-285750" algn="just" defTabSz="914400"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 defTabSz="9144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High-</a:t>
            </a:r>
            <a:r>
              <a:rPr lang="en-US" dirty="0">
                <a:solidFill>
                  <a:prstClr val="black"/>
                </a:solidFill>
              </a:rPr>
              <a:t>speed </a:t>
            </a:r>
            <a:r>
              <a:rPr lang="en-US" dirty="0" smtClean="0">
                <a:solidFill>
                  <a:prstClr val="black"/>
                </a:solidFill>
              </a:rPr>
              <a:t>camera </a:t>
            </a:r>
            <a:r>
              <a:rPr lang="en-US" dirty="0">
                <a:solidFill>
                  <a:prstClr val="black"/>
                </a:solidFill>
              </a:rPr>
              <a:t>captures </a:t>
            </a:r>
            <a:r>
              <a:rPr lang="en-US" dirty="0" smtClean="0">
                <a:solidFill>
                  <a:prstClr val="black"/>
                </a:solidFill>
              </a:rPr>
              <a:t>beads </a:t>
            </a:r>
            <a:r>
              <a:rPr lang="en-US" dirty="0">
                <a:solidFill>
                  <a:prstClr val="black"/>
                </a:solidFill>
              </a:rPr>
              <a:t>attached to </a:t>
            </a:r>
            <a:r>
              <a:rPr lang="en-US" dirty="0" smtClean="0">
                <a:solidFill>
                  <a:prstClr val="black"/>
                </a:solidFill>
              </a:rPr>
              <a:t>the sticky filament.</a:t>
            </a:r>
          </a:p>
          <a:p>
            <a:pPr marL="285750" indent="-285750" algn="just" defTabSz="914400"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 defTabSz="9144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Video data processed to give </a:t>
            </a:r>
            <a:r>
              <a:rPr lang="en-US" dirty="0">
                <a:solidFill>
                  <a:prstClr val="black"/>
                </a:solidFill>
              </a:rPr>
              <a:t>rotation </a:t>
            </a:r>
            <a:r>
              <a:rPr lang="en-US" dirty="0" smtClean="0">
                <a:solidFill>
                  <a:prstClr val="black"/>
                </a:solidFill>
              </a:rPr>
              <a:t>speed (Hz) and rotation direction (CCW, CW, stop).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Bead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6875"/>
            <a:ext cx="2828260" cy="25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i="1" dirty="0">
                <a:latin typeface="Baskerville Old Face" panose="02020602080505020303" pitchFamily="18" charset="0"/>
              </a:rPr>
              <a:t>E</a:t>
            </a:r>
            <a:r>
              <a:rPr lang="en-US" sz="2000" b="1" i="1" dirty="0" smtClean="0">
                <a:latin typeface="Baskerville Old Face" panose="02020602080505020303" pitchFamily="18" charset="0"/>
              </a:rPr>
              <a:t>. </a:t>
            </a:r>
            <a:r>
              <a:rPr lang="en-US" sz="2000" b="1" i="1" dirty="0">
                <a:latin typeface="Baskerville Old Face" panose="02020602080505020303" pitchFamily="18" charset="0"/>
              </a:rPr>
              <a:t>c</a:t>
            </a:r>
            <a:r>
              <a:rPr lang="en-US" sz="2000" b="1" i="1" dirty="0" smtClean="0">
                <a:latin typeface="Baskerville Old Face" panose="02020602080505020303" pitchFamily="18" charset="0"/>
              </a:rPr>
              <a:t>oli </a:t>
            </a:r>
            <a:r>
              <a:rPr lang="en-US" sz="2000" b="1" i="1" dirty="0" err="1" smtClean="0">
                <a:latin typeface="Baskerville Old Face" panose="02020602080505020303" pitchFamily="18" charset="0"/>
              </a:rPr>
              <a:t>yhjH</a:t>
            </a:r>
            <a:r>
              <a:rPr lang="en-US" sz="2000" b="1" i="1" dirty="0" smtClean="0">
                <a:latin typeface="Baskerville Old Face" panose="02020602080505020303" pitchFamily="18" charset="0"/>
              </a:rPr>
              <a:t> </a:t>
            </a:r>
            <a:r>
              <a:rPr lang="en-US" sz="2000" b="1" dirty="0">
                <a:latin typeface="Baskerville Old Face" panose="02020602080505020303" pitchFamily="18" charset="0"/>
              </a:rPr>
              <a:t>m</a:t>
            </a:r>
            <a:r>
              <a:rPr lang="en-US" sz="2000" b="1" dirty="0" smtClean="0">
                <a:latin typeface="Baskerville Old Face" panose="02020602080505020303" pitchFamily="18" charset="0"/>
              </a:rPr>
              <a:t>utant </a:t>
            </a:r>
            <a:r>
              <a:rPr lang="en-US" sz="2000" b="1" dirty="0">
                <a:latin typeface="Baskerville Old Face" panose="02020602080505020303" pitchFamily="18" charset="0"/>
              </a:rPr>
              <a:t>h</a:t>
            </a:r>
            <a:r>
              <a:rPr lang="en-US" sz="2000" b="1" dirty="0" smtClean="0">
                <a:latin typeface="Baskerville Old Face" panose="02020602080505020303" pitchFamily="18" charset="0"/>
              </a:rPr>
              <a:t>as a simultaneous </a:t>
            </a:r>
            <a:r>
              <a:rPr lang="en-US" sz="2000" b="1" dirty="0">
                <a:latin typeface="Baskerville Old Face" panose="02020602080505020303" pitchFamily="18" charset="0"/>
              </a:rPr>
              <a:t>r</a:t>
            </a:r>
            <a:r>
              <a:rPr lang="en-US" sz="2000" b="1" dirty="0" smtClean="0">
                <a:latin typeface="Baskerville Old Face" panose="02020602080505020303" pitchFamily="18" charset="0"/>
              </a:rPr>
              <a:t>eduction in speed and reversals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 descr="EcoliMoto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459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1500" y="5549900"/>
            <a:ext cx="6045200" cy="3267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5EF-F281-4CA1-8964-A36FF4621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2FF-4E55-412D-B30B-457D2D50B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 descr="movemen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r="44238" b="2380"/>
          <a:stretch>
            <a:fillRect/>
          </a:stretch>
        </p:blipFill>
        <p:spPr bwMode="auto">
          <a:xfrm>
            <a:off x="294341" y="1753621"/>
            <a:ext cx="2577094" cy="27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Rasika\Desktop\Rasika\NIH\SWARMING\2013 Motor New\Grant figures\Stator fig final copy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/>
          <a:stretch/>
        </p:blipFill>
        <p:spPr bwMode="auto">
          <a:xfrm>
            <a:off x="3170389" y="1753619"/>
            <a:ext cx="5702339" cy="27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220" y="825307"/>
            <a:ext cx="5350001" cy="391525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91440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YcgR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::c-di-GMP interacts with the </a:t>
            </a:r>
            <a:r>
              <a:rPr lang="en-US" sz="2000" b="1" dirty="0" err="1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flagellar</a:t>
            </a:r>
            <a:r>
              <a:rPr lang="en-US" sz="2000" b="1" dirty="0" smtClean="0">
                <a:solidFill>
                  <a:prstClr val="black"/>
                </a:solidFill>
                <a:latin typeface="Baskerville Old Face" panose="02020602080505020303" pitchFamily="18" charset="0"/>
                <a:cs typeface="Times New Roman" pitchFamily="18" charset="0"/>
              </a:rPr>
              <a:t> rotor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52260" y="4992001"/>
            <a:ext cx="288036" cy="293231"/>
            <a:chOff x="4764024" y="4931772"/>
            <a:chExt cx="288036" cy="293231"/>
          </a:xfrm>
        </p:grpSpPr>
        <p:sp>
          <p:nvSpPr>
            <p:cNvPr id="7" name="Pie 6"/>
            <p:cNvSpPr/>
            <p:nvPr/>
          </p:nvSpPr>
          <p:spPr>
            <a:xfrm>
              <a:off x="4764024" y="4965192"/>
              <a:ext cx="256032" cy="259811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92040" y="4931772"/>
              <a:ext cx="160020" cy="161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532120" y="3962400"/>
            <a:ext cx="1120140" cy="32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CCWCCWC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4237" y="4081343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F79646">
                    <a:lumMod val="50000"/>
                  </a:srgbClr>
                </a:solidFill>
                <a:latin typeface="Nyala" panose="02000504070300020003" pitchFamily="2" charset="0"/>
              </a:rPr>
              <a:t>CCW/Slow</a:t>
            </a:r>
            <a:endParaRPr lang="en-US" sz="1400" dirty="0">
              <a:solidFill>
                <a:srgbClr val="F79646">
                  <a:lumMod val="50000"/>
                </a:srgbClr>
              </a:solidFill>
              <a:latin typeface="Nyala" panose="020005040703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2578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srgbClr val="0070C0"/>
                </a:solidFill>
                <a:latin typeface="Nyala" panose="02000504070300020003" pitchFamily="2" charset="0"/>
              </a:rPr>
              <a:t>YcgR</a:t>
            </a:r>
            <a:r>
              <a:rPr lang="en-US" dirty="0" smtClean="0">
                <a:solidFill>
                  <a:srgbClr val="0070C0"/>
                </a:solidFill>
                <a:latin typeface="Nyala" panose="02000504070300020003" pitchFamily="2" charset="0"/>
              </a:rPr>
              <a:t>::c-di-GMP</a:t>
            </a:r>
            <a:endParaRPr lang="en-US" dirty="0">
              <a:solidFill>
                <a:srgbClr val="0070C0"/>
              </a:solidFill>
              <a:latin typeface="Nyala" panose="020005040703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88620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black"/>
                </a:solidFill>
              </a:rPr>
              <a:t>CCW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75260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b="1" dirty="0" smtClean="0">
                <a:solidFill>
                  <a:prstClr val="black"/>
                </a:solidFill>
              </a:rPr>
              <a:t>CW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2260" y="6014450"/>
            <a:ext cx="223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i="1" dirty="0" smtClean="0">
                <a:solidFill>
                  <a:prstClr val="black"/>
                </a:solidFill>
              </a:rPr>
              <a:t>Blair-Harshey, </a:t>
            </a:r>
            <a:r>
              <a:rPr lang="en-US" sz="1400" i="1" dirty="0" err="1" smtClean="0">
                <a:solidFill>
                  <a:prstClr val="black"/>
                </a:solidFill>
              </a:rPr>
              <a:t>Mol</a:t>
            </a:r>
            <a:r>
              <a:rPr lang="en-US" sz="1400" i="1" dirty="0" smtClean="0">
                <a:solidFill>
                  <a:prstClr val="black"/>
                </a:solidFill>
              </a:rPr>
              <a:t> Cell 2010</a:t>
            </a:r>
          </a:p>
        </p:txBody>
      </p:sp>
    </p:spTree>
    <p:extLst>
      <p:ext uri="{BB962C8B-B14F-4D97-AF65-F5344CB8AC3E}">
        <p14:creationId xmlns:p14="http://schemas.microsoft.com/office/powerpoint/2010/main" val="1731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0677 -0.1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0"/>
          <a:stretch/>
        </p:blipFill>
        <p:spPr>
          <a:xfrm>
            <a:off x="762000" y="1371600"/>
            <a:ext cx="7393807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54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Deletion of </a:t>
            </a:r>
            <a:r>
              <a:rPr lang="en-US" sz="2400" b="1" dirty="0" err="1" smtClean="0"/>
              <a:t>YcgR</a:t>
            </a:r>
            <a:r>
              <a:rPr lang="en-US" sz="2400" b="1" dirty="0" smtClean="0"/>
              <a:t> does not restore wild type motility levels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56261" y="4724400"/>
            <a:ext cx="331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Think of possible explanations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Cellulose synthase </a:t>
            </a:r>
            <a:r>
              <a:rPr lang="en-US" sz="2800" dirty="0" err="1" smtClean="0"/>
              <a:t>BcsA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ffects </a:t>
            </a:r>
            <a:r>
              <a:rPr lang="en-US" sz="2800" dirty="0"/>
              <a:t>m</a:t>
            </a:r>
            <a:r>
              <a:rPr lang="en-US" sz="2800" dirty="0" smtClean="0"/>
              <a:t>otility </a:t>
            </a:r>
            <a:r>
              <a:rPr lang="en-US" sz="2800" dirty="0" smtClean="0"/>
              <a:t>in </a:t>
            </a:r>
            <a:r>
              <a:rPr lang="en-US" sz="2800" i="1" dirty="0" smtClean="0"/>
              <a:t>S</a:t>
            </a:r>
            <a:r>
              <a:rPr lang="en-US" sz="2800" i="1" dirty="0" smtClean="0"/>
              <a:t>almonella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31780" y="5181600"/>
            <a:ext cx="9144000" cy="51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dirty="0" smtClean="0"/>
              <a:t>(Waters, 2013; Zorraquino et al., 2013; Unpublished Data)</a:t>
            </a:r>
            <a:endParaRPr lang="en-US" sz="1000" dirty="0">
              <a:latin typeface="+mn-lt"/>
            </a:endParaRPr>
          </a:p>
        </p:txBody>
      </p:sp>
      <p:pic>
        <p:nvPicPr>
          <p:cNvPr id="11" name="Picture 10" descr="F1.medi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565641" cy="31233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8773-50B7-411B-800A-5F20C807A2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926</Words>
  <Application>Microsoft Office PowerPoint</Application>
  <PresentationFormat>On-screen Show (4:3)</PresentationFormat>
  <Paragraphs>183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Malgun Gothic</vt:lpstr>
      <vt:lpstr>SimSun</vt:lpstr>
      <vt:lpstr>SimSun</vt:lpstr>
      <vt:lpstr>Arial</vt:lpstr>
      <vt:lpstr>Arial Black</vt:lpstr>
      <vt:lpstr>Baskerville Old Face</vt:lpstr>
      <vt:lpstr>Calibri</vt:lpstr>
      <vt:lpstr>msgothic</vt:lpstr>
      <vt:lpstr>Narkisim</vt:lpstr>
      <vt:lpstr>Nyala</vt:lpstr>
      <vt:lpstr>Symbol</vt:lpstr>
      <vt:lpstr>Times</vt:lpstr>
      <vt:lpstr>Times New Roman</vt:lpstr>
      <vt:lpstr>Office Theme</vt:lpstr>
      <vt:lpstr> c-di-GMP and the flagellar motor</vt:lpstr>
      <vt:lpstr>PowerPoint Presentation</vt:lpstr>
      <vt:lpstr>PowerPoint Presentation</vt:lpstr>
      <vt:lpstr>PowerPoint Presentation</vt:lpstr>
      <vt:lpstr>Single Motor Bead Assay</vt:lpstr>
      <vt:lpstr>E. coli yhjH mutant has a simultaneous reduction in speed and reversals</vt:lpstr>
      <vt:lpstr>PowerPoint Presentation</vt:lpstr>
      <vt:lpstr>PowerPoint Presentation</vt:lpstr>
      <vt:lpstr>Cellulose synthase BcsA affects motility in Salmonella</vt:lpstr>
      <vt:lpstr>E. coli BcsA does not inhibit motility in agar assays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EpsE acts as a clutch</vt:lpstr>
      <vt:lpstr>Benefits of the clutch/break</vt:lpstr>
    </vt:vector>
  </TitlesOfParts>
  <Company>University of Texas-Austin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Molecular Clutch in B. subtilis</dc:title>
  <dc:creator>Ates Haner</dc:creator>
  <cp:lastModifiedBy>Harshey, Rasika M</cp:lastModifiedBy>
  <cp:revision>101</cp:revision>
  <dcterms:created xsi:type="dcterms:W3CDTF">2009-04-28T17:25:05Z</dcterms:created>
  <dcterms:modified xsi:type="dcterms:W3CDTF">2016-04-20T18:43:47Z</dcterms:modified>
</cp:coreProperties>
</file>