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60" r:id="rId4"/>
    <p:sldId id="322" r:id="rId5"/>
    <p:sldId id="323" r:id="rId6"/>
    <p:sldId id="298" r:id="rId7"/>
    <p:sldId id="324" r:id="rId8"/>
    <p:sldId id="325" r:id="rId9"/>
    <p:sldId id="317" r:id="rId10"/>
    <p:sldId id="265" r:id="rId11"/>
    <p:sldId id="326" r:id="rId12"/>
    <p:sldId id="343" r:id="rId13"/>
    <p:sldId id="314" r:id="rId14"/>
    <p:sldId id="264" r:id="rId15"/>
    <p:sldId id="342" r:id="rId16"/>
    <p:sldId id="341" r:id="rId17"/>
    <p:sldId id="313" r:id="rId18"/>
    <p:sldId id="344" r:id="rId19"/>
    <p:sldId id="262" r:id="rId20"/>
    <p:sldId id="345" r:id="rId21"/>
    <p:sldId id="301" r:id="rId22"/>
    <p:sldId id="300" r:id="rId23"/>
    <p:sldId id="306" r:id="rId24"/>
    <p:sldId id="307" r:id="rId25"/>
    <p:sldId id="354" r:id="rId26"/>
    <p:sldId id="353" r:id="rId27"/>
    <p:sldId id="355" r:id="rId28"/>
    <p:sldId id="356" r:id="rId29"/>
    <p:sldId id="359" r:id="rId30"/>
    <p:sldId id="362" r:id="rId31"/>
    <p:sldId id="366" r:id="rId32"/>
    <p:sldId id="373" r:id="rId33"/>
    <p:sldId id="372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05"/>
    <a:srgbClr val="218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5" autoAdjust="0"/>
    <p:restoredTop sz="94660"/>
  </p:normalViewPr>
  <p:slideViewPr>
    <p:cSldViewPr>
      <p:cViewPr varScale="1">
        <p:scale>
          <a:sx n="76" d="100"/>
          <a:sy n="76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A1B4-203D-4143-8CE4-43B1CE2E1F9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5C54-1701-44C3-A18B-1CFC35E3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3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35C54-1701-44C3-A18B-1CFC35E3D7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4826-94D5-446F-8C83-3AA590D3056C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2704-A2E1-4220-8474-A0D3B1C973ED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811-3AC2-484A-B8F2-EDFD7745CE19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1172-D475-4DE6-9D52-4934611ADF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EDC6-C544-491A-B547-71A40C112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684D-1A9F-4A77-A3A1-140FB81F0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D5DA-FE72-4C88-9F10-3CA9BBAF48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3AA-E7D0-415E-8196-C6906084E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FE1C-A27D-444F-886E-048EF2A6BD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916-8292-4F4B-ACE4-3B2E0CC964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E625-D089-43B6-9148-A6D4EF428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704-592F-4DBD-A7C4-8D87BF58FA61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1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70E-F274-4C0D-93CB-AC25842CA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0CA-925D-4F14-B56B-38E61A6C0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267E-B6B9-4B1A-86F9-8621F7D4CF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E3E-EA68-4398-B9C3-000C6F9C8A23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D3DC-8A33-4C9D-953C-04AB7DD05EBA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3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C86-15E5-4FBA-A450-E8001F8069F5}" type="datetime1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6896-405B-4EE8-AAE4-D7934147D2F9}" type="datetime1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27CE-5C88-4118-8740-403D0D42C97E}" type="datetime1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2B45-EC41-49F3-B808-5A314DDF043A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9B-FBAF-4BDD-ACB2-9E5C4001104B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844F-ED91-4927-81C2-A50A8FB9C4AC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342E-8AED-4914-A5EF-8504A191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53C307-F45F-48C3-9E2E-1A861E6D25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LsuwVwh4qqg9TM&amp;tbnid=pZ41a06EOsHlsM:&amp;ved=0CAUQjRw&amp;url=http://www.sciencedirect.com/science/article/pii/S0966842X11000916&amp;ei=EPxuUc-hAoPa2QXEi4D4BQ&amp;bvm=bv.45368065,d.b2I&amp;psig=AFQjCNEca715-P7Y6kAbLfCNJUxByrGo1A&amp;ust=136631420838419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rjournals.annualreviews.org/na101/home/literatum/publisher/ar/journals/production/genet/2006/40/1/annurev.genet.40.110405.090423/images/large/ge400385.f6.jpe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journals.annualreviews.org/na101/home/literatum/publisher/ar/journals/production/genet/2006/40/1/annurev.genet.40.110405.090423/images/large/ge400385.f6.jpe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tethered_ecoli.avi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1ZiXAO7NiekkvM&amp;tbnid=N8R4IfpR4XZVwM:&amp;ved=0CAUQjRw&amp;url=http://en.wikipedia.org/wiki/Bacterial_cellulose&amp;ei=8lkJUdLmGYq88ATI_IGIAw&amp;bvm=bv.41642243,d.dmQ&amp;psig=AFQjCNFG3yv-wgzak50s7AQb1EGgsI09VA&amp;ust=135965371902637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pqPu8Y_d4ScnqM&amp;tbnid=QnHbqh0sG3aegM:&amp;ved=0CAUQjRw&amp;url=http://www.ricoh.com/technology/tech/033.html&amp;ei=YVoJUcWeJ4um8gS3lIHoAQ&amp;bvm=bv.41642243,d.dmQ&amp;psig=AFQjCNFG3yv-wgzak50s7AQb1EGgsI09VA&amp;ust=135965371902637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cbi.nlm.nih.gov/pmc/articles/PMC3032553/figure/pbio-1000588-g00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1ZiXAO7NiekkvM&amp;tbnid=N8R4IfpR4XZVwM:&amp;ved=0CAUQjRw&amp;url=http://en.wikipedia.org/wiki/Bacterial_cellulose&amp;ei=8lkJUdLmGYq88ATI_IGIAw&amp;bvm=bv.41642243,d.dmQ&amp;psig=AFQjCNFG3yv-wgzak50s7AQb1EGgsI09VA&amp;ust=135965371902637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pqPu8Y_d4ScnqM&amp;tbnid=QnHbqh0sG3aegM:&amp;ved=0CAUQjRw&amp;url=http://www.ricoh.com/technology/tech/033.html&amp;ei=YVoJUcWeJ4um8gS3lIHoAQ&amp;bvm=bv.41642243,d.dmQ&amp;psig=AFQjCNFG3yv-wgzak50s7AQb1EGgsI09VA&amp;ust=13596537190263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nualreviews.org/na101/home/literatum/publisher/ar/journals/content/genet/2006/genet.2006.40.issue-1/annurev.genet.40.110405.090423/production/images/large/ge400385.f3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1ZiXAO7NiekkvM&amp;tbnid=N8R4IfpR4XZVwM:&amp;ved=0CAUQjRw&amp;url=http://en.wikipedia.org/wiki/Bacterial_cellulose&amp;ei=8lkJUdLmGYq88ATI_IGIAw&amp;bvm=bv.41642243,d.dmQ&amp;psig=AFQjCNFG3yv-wgzak50s7AQb1EGgsI09VA&amp;ust=13596537190263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249" y="1752600"/>
            <a:ext cx="3994502" cy="453080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c-di-GMP signaling: Biofilms</a:t>
            </a:r>
            <a:endParaRPr lang="en-US" sz="24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67000"/>
            <a:ext cx="395705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Full-size image (128 K)">
            <a:hlinkClick r:id="" tooltip="Full-size image (128 K)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95845"/>
            <a:ext cx="4591602" cy="5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6111" y="381000"/>
            <a:ext cx="34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A variety of input sensor domains</a:t>
            </a:r>
            <a:endParaRPr lang="en-US" b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2FF-4E55-412D-B30B-457D2D50B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81" y="3171825"/>
            <a:ext cx="2819400" cy="16287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014141" y="3084226"/>
            <a:ext cx="1219200" cy="429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4005" y="2717513"/>
            <a:ext cx="73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 GTP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996" y="3461372"/>
            <a:ext cx="18044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dirty="0" err="1" smtClean="0">
                <a:solidFill>
                  <a:prstClr val="black"/>
                </a:solidFill>
              </a:rPr>
              <a:t>Diguanylate</a:t>
            </a:r>
            <a:r>
              <a:rPr lang="en-US" sz="1600" dirty="0" smtClean="0">
                <a:solidFill>
                  <a:prstClr val="black"/>
                </a:solidFill>
              </a:rPr>
              <a:t> cyclase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DGC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3069355"/>
            <a:ext cx="1066799" cy="4682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3455419"/>
            <a:ext cx="17629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</a:rPr>
              <a:t>Phosphodiesterase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PDE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3317" y="271751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 GMP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03799" y="2550826"/>
            <a:ext cx="829542" cy="554266"/>
            <a:chOff x="1270247" y="3020199"/>
            <a:chExt cx="569807" cy="408801"/>
          </a:xfrm>
        </p:grpSpPr>
        <p:sp>
          <p:nvSpPr>
            <p:cNvPr id="13" name="Oval 12"/>
            <p:cNvSpPr/>
            <p:nvPr/>
          </p:nvSpPr>
          <p:spPr>
            <a:xfrm>
              <a:off x="1270247" y="3020199"/>
              <a:ext cx="569807" cy="408801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19213" y="3099104"/>
              <a:ext cx="475892" cy="22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GGDEF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08317" y="2470772"/>
            <a:ext cx="1073483" cy="667511"/>
            <a:chOff x="6477000" y="3172599"/>
            <a:chExt cx="775368" cy="477281"/>
          </a:xfrm>
        </p:grpSpPr>
        <p:sp>
          <p:nvSpPr>
            <p:cNvPr id="20" name="Oval 19"/>
            <p:cNvSpPr/>
            <p:nvPr/>
          </p:nvSpPr>
          <p:spPr>
            <a:xfrm>
              <a:off x="6553200" y="3172599"/>
              <a:ext cx="630885" cy="477281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3217636"/>
              <a:ext cx="775368" cy="34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</a:rPr>
                <a:t>EAL</a:t>
              </a:r>
            </a:p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</a:rPr>
                <a:t>HD-GYP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00200" y="2242172"/>
            <a:ext cx="5867400" cy="304800"/>
            <a:chOff x="1524000" y="1263028"/>
            <a:chExt cx="5867400" cy="304800"/>
          </a:xfrm>
        </p:grpSpPr>
        <p:sp>
          <p:nvSpPr>
            <p:cNvPr id="6" name="Lightning Bolt 5"/>
            <p:cNvSpPr/>
            <p:nvPr/>
          </p:nvSpPr>
          <p:spPr>
            <a:xfrm>
              <a:off x="1524000" y="1339228"/>
              <a:ext cx="914400" cy="228600"/>
            </a:xfrm>
            <a:prstGeom prst="lightningBol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Lightning Bolt 23"/>
            <p:cNvSpPr/>
            <p:nvPr/>
          </p:nvSpPr>
          <p:spPr>
            <a:xfrm flipH="1">
              <a:off x="6477000" y="1263028"/>
              <a:ext cx="914400" cy="228600"/>
            </a:xfrm>
            <a:prstGeom prst="lightningBol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2800" y="1556372"/>
            <a:ext cx="2164230" cy="1200329"/>
            <a:chOff x="3200400" y="1062946"/>
            <a:chExt cx="2164230" cy="1200329"/>
          </a:xfrm>
        </p:grpSpPr>
        <p:sp>
          <p:nvSpPr>
            <p:cNvPr id="22" name="TextBox 21"/>
            <p:cNvSpPr txBox="1"/>
            <p:nvPr/>
          </p:nvSpPr>
          <p:spPr>
            <a:xfrm>
              <a:off x="3886200" y="1062946"/>
              <a:ext cx="7954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REC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PAS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GAF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HAMP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200400" y="1524611"/>
              <a:ext cx="755314" cy="39867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38955" y="1572108"/>
              <a:ext cx="725675" cy="35118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9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http://ars.els-cdn.com/content/image/1-s2.0-S0966842X11000916-gr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8908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331" y="853418"/>
            <a:ext cx="3481348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Hybrid GGDEF/EAL </a:t>
            </a:r>
            <a:r>
              <a:rPr lang="en-US" sz="2000" b="1" dirty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183973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nstantia" pitchFamily="18" charset="0"/>
              </a:rPr>
              <a:t>Some have retained only one or the other activity, some have lost both, and can be identified by ‘degenerate’ consensus</a:t>
            </a:r>
            <a:endParaRPr lang="en-US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333986" y="697900"/>
            <a:ext cx="7033859" cy="6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marL="514350" indent="-514350" algn="ctr">
              <a:buAutoNum type="romanUcPeriod"/>
              <a:defRPr/>
            </a:pP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PleD~P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in response to surface signals generates c-di-GMP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i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Caulobacter</a:t>
            </a:r>
            <a:r>
              <a:rPr lang="en-US" sz="2000" b="1" dirty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to promote holdfast formation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4" descr="http://arjournals.annualreviews.org/na101/home/literatum/publisher/ar/journals/production/genet/2006/40/1/annurev.genet.40.110405.090423/images/medium/ge400385.f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65" y="1590161"/>
            <a:ext cx="3939840" cy="39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5706416"/>
            <a:ext cx="5197780" cy="32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r>
              <a:rPr lang="en-US" sz="1600" b="1" dirty="0">
                <a:solidFill>
                  <a:srgbClr val="7030A0"/>
                </a:solidFill>
              </a:rPr>
              <a:t>Gain of motility in swimmer cells requires low ci-di-GMP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740" y="3036333"/>
            <a:ext cx="211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Surface attachment/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Slow motor </a:t>
            </a:r>
            <a:r>
              <a:rPr lang="en-US" sz="1600" b="1" smtClean="0">
                <a:solidFill>
                  <a:srgbClr val="0070C0"/>
                </a:solidFill>
              </a:rPr>
              <a:t>are signals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229363"/>
            <a:ext cx="22979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err="1" smtClean="0">
                <a:latin typeface="Verdana" panose="020B0604030504040204" pitchFamily="34" charset="0"/>
              </a:rPr>
              <a:t>DivJ</a:t>
            </a:r>
            <a:r>
              <a:rPr lang="en-US" altLang="en-US" sz="1400" dirty="0" smtClean="0"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</a:rPr>
              <a:t>and </a:t>
            </a:r>
            <a:r>
              <a:rPr lang="en-US" altLang="en-US" sz="1400" dirty="0" err="1">
                <a:latin typeface="Verdana" panose="020B0604030504040204" pitchFamily="34" charset="0"/>
              </a:rPr>
              <a:t>PleC</a:t>
            </a:r>
            <a:r>
              <a:rPr lang="en-US" altLang="en-US" sz="1400" dirty="0">
                <a:latin typeface="Verdana" panose="020B0604030504040204" pitchFamily="34" charset="0"/>
              </a:rPr>
              <a:t> are polar </a:t>
            </a:r>
            <a:endParaRPr lang="en-US" altLang="en-US" sz="1400" dirty="0" smtClean="0">
              <a:latin typeface="Verdana" panose="020B0604030504040204" pitchFamily="34" charset="0"/>
            </a:endParaRPr>
          </a:p>
          <a:p>
            <a:pPr algn="ctr"/>
            <a:r>
              <a:rPr lang="en-US" altLang="en-US" sz="1400" dirty="0" smtClean="0">
                <a:latin typeface="Verdana" panose="020B0604030504040204" pitchFamily="34" charset="0"/>
              </a:rPr>
              <a:t>Kinases involved in</a:t>
            </a:r>
          </a:p>
          <a:p>
            <a:pPr algn="ctr"/>
            <a:r>
              <a:rPr lang="en-US" altLang="en-US" sz="1400" dirty="0" smtClean="0">
                <a:latin typeface="Verdana" panose="020B0604030504040204" pitchFamily="34" charset="0"/>
              </a:rPr>
              <a:t>phosphorylation </a:t>
            </a:r>
            <a:r>
              <a:rPr lang="en-US" altLang="en-US" sz="1400" dirty="0">
                <a:latin typeface="Verdana" panose="020B0604030504040204" pitchFamily="34" charset="0"/>
              </a:rPr>
              <a:t>of </a:t>
            </a:r>
            <a:r>
              <a:rPr lang="en-US" altLang="en-US" sz="1400" dirty="0" err="1">
                <a:latin typeface="Verdana" panose="020B0604030504040204" pitchFamily="34" charset="0"/>
              </a:rPr>
              <a:t>PleD</a:t>
            </a:r>
            <a:r>
              <a:rPr lang="en-US" altLang="en-US" sz="14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213" y="475812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DB7-9391-49A9-91AA-3CC1898EBA98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domain of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its GGDEF domain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5876"/>
            <a:ext cx="31845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57200" y="5100637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i="1" dirty="0" smtClean="0"/>
              <a:t>Phosphorylation of </a:t>
            </a:r>
            <a:r>
              <a:rPr lang="en-US" altLang="en-US" sz="2000" i="1" dirty="0" err="1" smtClean="0"/>
              <a:t>PleD</a:t>
            </a:r>
            <a:r>
              <a:rPr lang="en-US" altLang="en-US" sz="2000" i="1" dirty="0" smtClean="0"/>
              <a:t> by </a:t>
            </a:r>
            <a:r>
              <a:rPr lang="en-US" altLang="en-US" sz="2000" i="1" dirty="0" err="1" smtClean="0"/>
              <a:t>DivJ</a:t>
            </a:r>
            <a:r>
              <a:rPr lang="en-US" altLang="en-US" sz="2000" i="1" dirty="0" smtClean="0"/>
              <a:t> kinase, and an intact</a:t>
            </a:r>
            <a:endParaRPr lang="en-US" altLang="en-US" sz="2000" i="1" dirty="0"/>
          </a:p>
          <a:p>
            <a:pPr algn="ctr"/>
            <a:r>
              <a:rPr lang="en-US" altLang="en-US" sz="2000" i="1" dirty="0" smtClean="0"/>
              <a:t>GGDEF domain of </a:t>
            </a:r>
            <a:r>
              <a:rPr lang="en-US" altLang="en-US" sz="2000" i="1" dirty="0" err="1" smtClean="0"/>
              <a:t>PleD</a:t>
            </a:r>
            <a:r>
              <a:rPr lang="en-US" altLang="en-US" sz="2000" i="1" smtClean="0"/>
              <a:t>, are both </a:t>
            </a:r>
            <a:r>
              <a:rPr lang="en-US" altLang="en-US" sz="2000" i="1" dirty="0" smtClean="0"/>
              <a:t>required for c-di-GMP synthesis</a:t>
            </a:r>
            <a:endParaRPr lang="en-US" altLang="en-US" sz="2000" i="1" dirty="0"/>
          </a:p>
          <a:p>
            <a:pPr algn="ctr"/>
            <a:endParaRPr lang="en-US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297" b="-297"/>
          <a:stretch/>
        </p:blipFill>
        <p:spPr bwMode="auto">
          <a:xfrm>
            <a:off x="990600" y="1676400"/>
            <a:ext cx="2895600" cy="29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7EF-E68E-4D24-8038-2DD3FF2812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GTP promotes dimerization of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/>
        </p:blipFill>
        <p:spPr bwMode="auto">
          <a:xfrm>
            <a:off x="1165302" y="1225142"/>
            <a:ext cx="6477000" cy="17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 descr="http://arjournals.annualreviews.org/na101/home/literatum/publisher/ar/journals/production/genet/2006/40/1/annurev.genet.40.110405.090423/images/medium/ge400385.f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02" y="3318657"/>
            <a:ext cx="3031835" cy="30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4570" y="4514338"/>
            <a:ext cx="403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c-di-GMP promotes flagella ejection</a:t>
            </a:r>
          </a:p>
          <a:p>
            <a:pPr algn="ctr"/>
            <a:r>
              <a:rPr lang="en-US" dirty="0" smtClean="0"/>
              <a:t>is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Signal processing in complex chemotaxis pathway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65992" r="-278"/>
          <a:stretch/>
        </p:blipFill>
        <p:spPr bwMode="auto">
          <a:xfrm>
            <a:off x="1467943" y="1676400"/>
            <a:ext cx="56817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51612" y="609600"/>
            <a:ext cx="7101121" cy="63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chemosensory pathway of </a:t>
            </a:r>
            <a:r>
              <a:rPr lang="en-US" b="1" i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senses surface signals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b="1" i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b="1" i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c-di-GMP : Biofilms</a:t>
            </a:r>
            <a:endParaRPr lang="en-US" b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94759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dirty="0" err="1"/>
              <a:t>Wsp</a:t>
            </a:r>
            <a:r>
              <a:rPr lang="en-US" sz="1400" dirty="0"/>
              <a:t> chemosensory pathway </a:t>
            </a:r>
            <a:r>
              <a:rPr lang="en-US" sz="1400" dirty="0" smtClean="0"/>
              <a:t>is homologous </a:t>
            </a:r>
            <a:r>
              <a:rPr lang="en-US" sz="1400" dirty="0"/>
              <a:t>to the chemosensory system in </a:t>
            </a:r>
            <a:r>
              <a:rPr lang="en-US" sz="1400" i="1" dirty="0"/>
              <a:t>E. </a:t>
            </a:r>
            <a:r>
              <a:rPr lang="en-US" sz="1400" i="1" dirty="0" smtClean="0"/>
              <a:t>coli</a:t>
            </a:r>
            <a:r>
              <a:rPr lang="en-US" sz="1400" dirty="0" smtClean="0"/>
              <a:t>, except it suppresses motility and promotes biofilm formation.  </a:t>
            </a:r>
            <a:r>
              <a:rPr lang="en-US" sz="1400" dirty="0"/>
              <a:t>In this model, </a:t>
            </a:r>
            <a:r>
              <a:rPr lang="en-US" sz="1400" dirty="0" err="1" smtClean="0"/>
              <a:t>WspE</a:t>
            </a:r>
            <a:r>
              <a:rPr lang="en-US" sz="1400" dirty="0"/>
              <a:t> </a:t>
            </a:r>
            <a:r>
              <a:rPr lang="en-US" sz="1400" dirty="0" smtClean="0"/>
              <a:t>kinase </a:t>
            </a:r>
            <a:r>
              <a:rPr lang="en-US" sz="1400" dirty="0"/>
              <a:t>activity is activated via signal-dependent conformational changes </a:t>
            </a:r>
            <a:r>
              <a:rPr lang="en-US" sz="1400" dirty="0" smtClean="0"/>
              <a:t>in the </a:t>
            </a:r>
            <a:r>
              <a:rPr lang="en-US" sz="1400" dirty="0" err="1"/>
              <a:t>WspA</a:t>
            </a:r>
            <a:r>
              <a:rPr lang="en-US" sz="1400" dirty="0"/>
              <a:t>/</a:t>
            </a:r>
            <a:r>
              <a:rPr lang="en-US" sz="1400" dirty="0" err="1"/>
              <a:t>WspB</a:t>
            </a:r>
            <a:r>
              <a:rPr lang="en-US" sz="1400" dirty="0"/>
              <a:t> or </a:t>
            </a:r>
            <a:r>
              <a:rPr lang="en-US" sz="1400" dirty="0" err="1"/>
              <a:t>WspA</a:t>
            </a:r>
            <a:r>
              <a:rPr lang="en-US" sz="1400" dirty="0"/>
              <a:t>/</a:t>
            </a:r>
            <a:r>
              <a:rPr lang="en-US" sz="1400" dirty="0" err="1"/>
              <a:t>WspD</a:t>
            </a:r>
            <a:r>
              <a:rPr lang="en-US" sz="1400" dirty="0"/>
              <a:t> complex. </a:t>
            </a:r>
            <a:r>
              <a:rPr lang="en-US" sz="1400" dirty="0" err="1"/>
              <a:t>WspE</a:t>
            </a:r>
            <a:r>
              <a:rPr lang="en-US" sz="1400" dirty="0"/>
              <a:t> phosphorylates </a:t>
            </a:r>
            <a:r>
              <a:rPr lang="en-US" sz="1400" dirty="0" err="1" smtClean="0"/>
              <a:t>WspR</a:t>
            </a:r>
            <a:r>
              <a:rPr lang="en-US" sz="1400" dirty="0" smtClean="0"/>
              <a:t>. </a:t>
            </a:r>
            <a:r>
              <a:rPr lang="en-US" sz="1400" dirty="0" err="1" smtClean="0"/>
              <a:t>FleQ</a:t>
            </a:r>
            <a:r>
              <a:rPr lang="en-US" sz="1400" dirty="0" smtClean="0"/>
              <a:t> activates flagella expression and represses EPS expression. C-di-GMP  inactivates </a:t>
            </a:r>
            <a:r>
              <a:rPr lang="en-US" sz="1400" dirty="0" err="1" smtClean="0"/>
              <a:t>FleQ</a:t>
            </a:r>
            <a:r>
              <a:rPr lang="en-US" sz="1400" dirty="0" smtClean="0"/>
              <a:t>, relieving inhibition of </a:t>
            </a:r>
            <a:r>
              <a:rPr lang="en-US" sz="1400" dirty="0" err="1" smtClean="0"/>
              <a:t>exopolysaccharide</a:t>
            </a:r>
            <a:r>
              <a:rPr lang="en-US" sz="1400" dirty="0" smtClean="0"/>
              <a:t> synthesis.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Adaptation </a:t>
            </a:r>
            <a:r>
              <a:rPr lang="en-US" sz="1400" dirty="0"/>
              <a:t>to external </a:t>
            </a:r>
            <a:r>
              <a:rPr lang="en-US" sz="1400" dirty="0" smtClean="0"/>
              <a:t>signals is </a:t>
            </a:r>
            <a:r>
              <a:rPr lang="en-US" sz="1400" dirty="0"/>
              <a:t>mediated by the phosphorylation-dependent </a:t>
            </a:r>
            <a:r>
              <a:rPr lang="en-US" sz="1400" dirty="0" err="1"/>
              <a:t>methylesterase</a:t>
            </a:r>
            <a:r>
              <a:rPr lang="en-US" sz="1400" dirty="0"/>
              <a:t> activity </a:t>
            </a:r>
            <a:r>
              <a:rPr lang="en-US" sz="1400" dirty="0" smtClean="0"/>
              <a:t>of </a:t>
            </a:r>
            <a:r>
              <a:rPr lang="en-US" sz="1400" dirty="0" err="1" smtClean="0"/>
              <a:t>WspF</a:t>
            </a:r>
            <a:r>
              <a:rPr lang="en-US" sz="1400" dirty="0" smtClean="0"/>
              <a:t> </a:t>
            </a:r>
            <a:r>
              <a:rPr lang="en-US" sz="1400" dirty="0"/>
              <a:t>and the </a:t>
            </a:r>
            <a:r>
              <a:rPr lang="en-US" sz="1400" dirty="0" err="1"/>
              <a:t>methyltransferase</a:t>
            </a:r>
            <a:r>
              <a:rPr lang="en-US" sz="1400" dirty="0"/>
              <a:t> </a:t>
            </a:r>
            <a:r>
              <a:rPr lang="en-US" sz="1400" dirty="0" err="1"/>
              <a:t>WspC</a:t>
            </a:r>
            <a:r>
              <a:rPr lang="en-US" sz="1400" dirty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2590800"/>
            <a:ext cx="457200" cy="99060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2FF-4E55-412D-B30B-457D2D50B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C:\Users\Rasika\Desktop\Rasika\NIH\SWARMING\2013 Motor New\Grant figures\Stator fig final copy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/>
          <a:stretch/>
        </p:blipFill>
        <p:spPr bwMode="auto">
          <a:xfrm>
            <a:off x="1676400" y="1753619"/>
            <a:ext cx="5702339" cy="27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96271" y="4572000"/>
            <a:ext cx="288036" cy="293231"/>
            <a:chOff x="4764024" y="4931772"/>
            <a:chExt cx="288036" cy="293231"/>
          </a:xfrm>
        </p:grpSpPr>
        <p:sp>
          <p:nvSpPr>
            <p:cNvPr id="7" name="Pie 6"/>
            <p:cNvSpPr/>
            <p:nvPr/>
          </p:nvSpPr>
          <p:spPr>
            <a:xfrm>
              <a:off x="4764024" y="4965192"/>
              <a:ext cx="256032" cy="259811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92040" y="4931772"/>
              <a:ext cx="160020" cy="161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38131" y="3962400"/>
            <a:ext cx="1120140" cy="32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CCWCCWC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248" y="4081343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F79646">
                    <a:lumMod val="50000"/>
                  </a:srgbClr>
                </a:solidFill>
                <a:latin typeface="Nyala" panose="02000504070300020003" pitchFamily="2" charset="0"/>
              </a:rPr>
              <a:t>CCW/Slow</a:t>
            </a:r>
            <a:endParaRPr lang="en-US" sz="1400" dirty="0">
              <a:solidFill>
                <a:srgbClr val="F79646">
                  <a:lumMod val="50000"/>
                </a:srgbClr>
              </a:solidFill>
              <a:latin typeface="Nyala" panose="020005040703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411" y="483779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srgbClr val="0070C0"/>
                </a:solidFill>
                <a:latin typeface="Nyala" panose="02000504070300020003" pitchFamily="2" charset="0"/>
              </a:rPr>
              <a:t>YcgR</a:t>
            </a:r>
            <a:r>
              <a:rPr lang="en-US" dirty="0" smtClean="0">
                <a:solidFill>
                  <a:srgbClr val="0070C0"/>
                </a:solidFill>
                <a:latin typeface="Nyala" panose="02000504070300020003" pitchFamily="2" charset="0"/>
              </a:rPr>
              <a:t>::c-di-GMP</a:t>
            </a:r>
            <a:endParaRPr lang="en-US" dirty="0">
              <a:solidFill>
                <a:srgbClr val="0070C0"/>
              </a:solidFill>
              <a:latin typeface="Nyala" panose="020005040703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657" y="762000"/>
            <a:ext cx="6679979" cy="637746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YcgR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-ci-di-GMP </a:t>
            </a:r>
            <a:r>
              <a:rPr lang="en-US" b="1" dirty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acts at the switch complex 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to inhibit motility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i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Salmonella/E. coli</a:t>
            </a:r>
            <a:endParaRPr lang="en-US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ciples of c-di-GMP signalling in bact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9"/>
          <a:stretch/>
        </p:blipFill>
        <p:spPr bwMode="auto">
          <a:xfrm>
            <a:off x="2286000" y="1905000"/>
            <a:ext cx="4363200" cy="27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4319" y="871037"/>
            <a:ext cx="8006561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otility is also arrested in biofilms synthesized in response to c-di-GMP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49200" y="3657600"/>
            <a:ext cx="2088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753600" y="4038600"/>
            <a:ext cx="762000" cy="246221"/>
            <a:chOff x="7391400" y="5181600"/>
            <a:chExt cx="762000" cy="246221"/>
          </a:xfrm>
        </p:grpSpPr>
        <p:sp>
          <p:nvSpPr>
            <p:cNvPr id="6" name="Rectangle 5"/>
            <p:cNvSpPr/>
            <p:nvPr/>
          </p:nvSpPr>
          <p:spPr>
            <a:xfrm>
              <a:off x="7391400" y="5181600"/>
              <a:ext cx="762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66254" y="5181600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PGA</a:t>
              </a:r>
              <a:endParaRPr lang="en-US" sz="10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397662" y="5105400"/>
            <a:ext cx="640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onstantia" pitchFamily="18" charset="0"/>
              </a:rPr>
              <a:t>In</a:t>
            </a:r>
            <a:r>
              <a:rPr lang="en-US" sz="1600" i="1" dirty="0" smtClean="0">
                <a:latin typeface="Constantia" pitchFamily="18" charset="0"/>
              </a:rPr>
              <a:t> E. coli, </a:t>
            </a:r>
            <a:r>
              <a:rPr lang="en-US" sz="1600" dirty="0">
                <a:latin typeface="Constantia" pitchFamily="18" charset="0"/>
              </a:rPr>
              <a:t>c-di-GMP </a:t>
            </a:r>
            <a:r>
              <a:rPr lang="en-US" sz="1600" dirty="0" smtClean="0">
                <a:latin typeface="Constantia" pitchFamily="18" charset="0"/>
              </a:rPr>
              <a:t>induces </a:t>
            </a:r>
            <a:r>
              <a:rPr lang="en-US" sz="1600" dirty="0">
                <a:latin typeface="Constantia" pitchFamily="18" charset="0"/>
              </a:rPr>
              <a:t>adhesive </a:t>
            </a:r>
            <a:r>
              <a:rPr lang="en-US" sz="1600" dirty="0" err="1">
                <a:latin typeface="Constantia" pitchFamily="18" charset="0"/>
              </a:rPr>
              <a:t>curli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</a:rPr>
              <a:t>fimbriae, cellulose and PGA</a:t>
            </a:r>
          </a:p>
          <a:p>
            <a:pPr algn="ctr"/>
            <a:r>
              <a:rPr lang="en-US" sz="1600" dirty="0" smtClean="0">
                <a:latin typeface="Constantia" pitchFamily="18" charset="0"/>
              </a:rPr>
              <a:t>and shuts down motility</a:t>
            </a:r>
            <a:endParaRPr lang="en-US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8" y="11403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156338"/>
            <a:ext cx="30368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68412" y="306510"/>
            <a:ext cx="8623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polysaccharides (EPS) promote </a:t>
            </a:r>
            <a:r>
              <a:rPr lang="en-US" altLang="en-US" sz="2000" dirty="0" smtClean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stickiness or </a:t>
            </a:r>
            <a:r>
              <a:rPr lang="en-US" altLang="en-US" sz="2000" dirty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Biofilms</a:t>
            </a:r>
          </a:p>
        </p:txBody>
      </p:sp>
      <p:pic>
        <p:nvPicPr>
          <p:cNvPr id="7" name="Picture 2" descr="http://www3.interscience.wiley.com/cgi-bin/fulltext/118659930/n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00" y="4235087"/>
            <a:ext cx="2851200" cy="13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369559" y="5675701"/>
            <a:ext cx="1839681" cy="31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r>
              <a:rPr lang="en-US" sz="1500" dirty="0">
                <a:latin typeface="+mn-lt"/>
              </a:rPr>
              <a:t>Congo Red </a:t>
            </a:r>
            <a:r>
              <a:rPr lang="en-US" sz="1500" dirty="0" smtClean="0">
                <a:latin typeface="+mn-lt"/>
              </a:rPr>
              <a:t>dye plates</a:t>
            </a:r>
            <a:endParaRPr lang="en-US" sz="1500" dirty="0">
              <a:latin typeface="+mn-lt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349800" y="3810000"/>
            <a:ext cx="1879200" cy="3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r>
              <a:rPr lang="en-US" sz="1600" dirty="0">
                <a:solidFill>
                  <a:srgbClr val="7030A0"/>
                </a:solidFill>
              </a:rPr>
              <a:t>Cellulose + </a:t>
            </a:r>
            <a:r>
              <a:rPr lang="en-US" sz="1600" dirty="0" err="1">
                <a:solidFill>
                  <a:srgbClr val="7030A0"/>
                </a:solidFill>
              </a:rPr>
              <a:t>Fimbrae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732480" y="663912"/>
            <a:ext cx="1381607" cy="3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064606" y="1286056"/>
            <a:ext cx="4967268" cy="8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pPr algn="ctr"/>
            <a:r>
              <a:rPr lang="en-US" sz="1600" dirty="0">
                <a:latin typeface="Calibri" pitchFamily="34" charset="0"/>
              </a:rPr>
              <a:t>c-di-GMP first identified in </a:t>
            </a:r>
            <a:r>
              <a:rPr lang="en-US" sz="1600" dirty="0" smtClean="0">
                <a:latin typeface="Calibri" pitchFamily="34" charset="0"/>
              </a:rPr>
              <a:t>1987  </a:t>
            </a:r>
            <a:r>
              <a:rPr lang="en-US" sz="1600" dirty="0">
                <a:latin typeface="Calibri" pitchFamily="34" charset="0"/>
              </a:rPr>
              <a:t>as allosteric regulator of 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cellulose </a:t>
            </a:r>
            <a:r>
              <a:rPr lang="en-US" sz="1600" dirty="0" smtClean="0">
                <a:latin typeface="Calibri" pitchFamily="34" charset="0"/>
              </a:rPr>
              <a:t>synthase </a:t>
            </a:r>
            <a:r>
              <a:rPr lang="en-US" sz="1600" dirty="0" err="1" smtClean="0">
                <a:latin typeface="Calibri" pitchFamily="34" charset="0"/>
              </a:rPr>
              <a:t>BcsA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in </a:t>
            </a:r>
            <a:r>
              <a:rPr lang="en-US" sz="1600" i="1" dirty="0" err="1">
                <a:latin typeface="Calibri" pitchFamily="34" charset="0"/>
              </a:rPr>
              <a:t>Gluconacetobacter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xylinum</a:t>
            </a:r>
            <a:endParaRPr lang="en-US" sz="1600" i="1" dirty="0">
              <a:latin typeface="Calibri" pitchFamily="34" charset="0"/>
            </a:endParaRPr>
          </a:p>
          <a:p>
            <a:pPr algn="ctr"/>
            <a:endParaRPr lang="en-US" sz="1600" i="1" dirty="0">
              <a:latin typeface="Calibri" pitchFamily="34" charset="0"/>
            </a:endParaRPr>
          </a:p>
        </p:txBody>
      </p:sp>
      <p:pic>
        <p:nvPicPr>
          <p:cNvPr id="7176" name="Picture 8" descr="http://upload.wikimedia.org/wikipedia/commons/thumb/b/bc/Biochemical_Pathway_for_Cellulose_Synthesis.jpg/420px-Biochemical_Pathway_for_Cellulose_Synthe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85" y="4143165"/>
            <a:ext cx="2689815" cy="21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ricoh.com/about/company/technology/tech/img/033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01" y="1977328"/>
            <a:ext cx="4503011" cy="17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0973" y="4295001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333FF"/>
                </a:solidFill>
              </a:rPr>
              <a:t>BcsA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436" y="957762"/>
            <a:ext cx="8677258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IV. C-di-GMP promotes </a:t>
            </a:r>
            <a:r>
              <a:rPr lang="en-US" sz="2000" b="1" dirty="0" err="1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dhesin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LapA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) synthesis in </a:t>
            </a:r>
            <a:r>
              <a:rPr lang="en-US" sz="2000" b="1" i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sz="2000" b="1" i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fluorescens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Full-size image (118 K)">
            <a:hlinkClick r:id="" tooltip="Full-size image (118 K)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130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6876" y="640080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R. G. </a:t>
            </a:r>
            <a:r>
              <a:rPr lang="en-US" sz="1400" i="1" dirty="0" err="1" smtClean="0"/>
              <a:t>Gerlach</a:t>
            </a:r>
            <a:r>
              <a:rPr lang="en-US" sz="1400" i="1" dirty="0" smtClean="0"/>
              <a:t> &amp; M. </a:t>
            </a:r>
            <a:r>
              <a:rPr lang="en-US" sz="1400" i="1" dirty="0" err="1" smtClean="0"/>
              <a:t>Hensel</a:t>
            </a:r>
            <a:r>
              <a:rPr lang="en-US" sz="1400" i="1" dirty="0" smtClean="0"/>
              <a:t> 2007 IJMM</a:t>
            </a:r>
            <a:endParaRPr lang="en-US" sz="140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417532"/>
            <a:ext cx="5308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Major classes of adhesive protein assemblies present on the surface of Gram-negative bacteria</a:t>
            </a:r>
          </a:p>
        </p:txBody>
      </p:sp>
    </p:spTree>
    <p:extLst>
      <p:ext uri="{BB962C8B-B14F-4D97-AF65-F5344CB8AC3E}">
        <p14:creationId xmlns:p14="http://schemas.microsoft.com/office/powerpoint/2010/main" val="4181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2" descr="Figure 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2"/>
          <a:stretch/>
        </p:blipFill>
        <p:spPr bwMode="auto">
          <a:xfrm>
            <a:off x="1066800" y="2209800"/>
            <a:ext cx="72153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5800" y="871764"/>
            <a:ext cx="8341653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LapD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is a degenerate, </a:t>
            </a:r>
            <a:r>
              <a:rPr lang="en-US" sz="2000" b="1" u="sng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enzymatically inactive 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GGDEF/EAL domain protein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081046"/>
            <a:ext cx="251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LapD</a:t>
            </a:r>
            <a:r>
              <a:rPr lang="en-US" sz="1600" b="1" dirty="0" smtClean="0"/>
              <a:t> can bind c-di-GMP via</a:t>
            </a:r>
          </a:p>
          <a:p>
            <a:pPr algn="ctr"/>
            <a:r>
              <a:rPr lang="en-US" sz="1600" b="1" dirty="0" smtClean="0"/>
              <a:t>degenerate EAL domain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245355" y="1295400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b="1" i="1" dirty="0" err="1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fluorescens</a:t>
            </a:r>
            <a:endParaRPr lang="en-US" dirty="0"/>
          </a:p>
        </p:txBody>
      </p:sp>
      <p:pic>
        <p:nvPicPr>
          <p:cNvPr id="7" name="Picture 6" descr="An external file that holds a picture, illustration, etc.&#10;Object name is pbio.1000588.g011.jpg Object name is pbio.1000588.g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r="53823" b="48431"/>
          <a:stretch/>
        </p:blipFill>
        <p:spPr bwMode="auto">
          <a:xfrm>
            <a:off x="3505200" y="4267200"/>
            <a:ext cx="1697334" cy="23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An external file that holds a picture, illustration, etc.&#10;Object name is pbio.1000588.g011.jpg Object name is pbio.1000588.g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67573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43200" y="396240"/>
            <a:ext cx="3694098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Inside-Out signaling mechanism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449" y="2895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Conformational changes in the intracellular </a:t>
            </a:r>
            <a:r>
              <a:rPr lang="en-US" sz="1600" dirty="0" smtClean="0">
                <a:latin typeface="Constantia" pitchFamily="18" charset="0"/>
              </a:rPr>
              <a:t>domain of </a:t>
            </a:r>
            <a:r>
              <a:rPr lang="en-US" sz="1600" dirty="0" err="1" smtClean="0">
                <a:latin typeface="Constantia" pitchFamily="18" charset="0"/>
              </a:rPr>
              <a:t>LapD</a:t>
            </a:r>
            <a:r>
              <a:rPr lang="en-US" sz="1600" dirty="0" smtClean="0">
                <a:latin typeface="Constantia" pitchFamily="18" charset="0"/>
              </a:rPr>
              <a:t>  </a:t>
            </a:r>
            <a:r>
              <a:rPr lang="en-US" sz="1600" dirty="0">
                <a:latin typeface="Constantia" pitchFamily="18" charset="0"/>
              </a:rPr>
              <a:t>regulates the conformation of its </a:t>
            </a:r>
            <a:r>
              <a:rPr lang="en-US" sz="1600" dirty="0" err="1">
                <a:latin typeface="Constantia" pitchFamily="18" charset="0"/>
              </a:rPr>
              <a:t>periplasmic</a:t>
            </a:r>
            <a:r>
              <a:rPr lang="en-US" sz="1600" dirty="0">
                <a:latin typeface="Constantia" pitchFamily="18" charset="0"/>
              </a:rPr>
              <a:t> output domain, which differentially interacts with a protease, </a:t>
            </a:r>
            <a:r>
              <a:rPr lang="en-US" sz="1600" dirty="0" err="1">
                <a:latin typeface="Constantia" pitchFamily="18" charset="0"/>
              </a:rPr>
              <a:t>LapG</a:t>
            </a:r>
            <a:r>
              <a:rPr lang="en-US" sz="1600" dirty="0">
                <a:latin typeface="Constantia" pitchFamily="18" charset="0"/>
              </a:rPr>
              <a:t>, that in turn controls the stability of the cell surface </a:t>
            </a:r>
            <a:r>
              <a:rPr lang="en-US" sz="1600" dirty="0" err="1" smtClean="0">
                <a:latin typeface="Constantia" pitchFamily="18" charset="0"/>
              </a:rPr>
              <a:t>LapA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 err="1" smtClean="0">
                <a:latin typeface="Constantia" pitchFamily="18" charset="0"/>
              </a:rPr>
              <a:t>adhesin</a:t>
            </a:r>
            <a:r>
              <a:rPr lang="en-US" sz="1600" dirty="0">
                <a:latin typeface="Constantia" pitchFamily="18" charset="0"/>
              </a:rPr>
              <a:t>, and hence biofilm formation</a:t>
            </a:r>
            <a:r>
              <a:rPr lang="en-US" sz="1600" dirty="0" smtClean="0">
                <a:latin typeface="Constantia" pitchFamily="18" charset="0"/>
              </a:rPr>
              <a:t>. </a:t>
            </a:r>
            <a:r>
              <a:rPr lang="en-US" sz="1600" dirty="0" err="1" smtClean="0">
                <a:latin typeface="Constantia" pitchFamily="18" charset="0"/>
              </a:rPr>
              <a:t>LapG</a:t>
            </a:r>
            <a:r>
              <a:rPr lang="en-US" sz="1600" dirty="0" smtClean="0">
                <a:latin typeface="Constantia" pitchFamily="18" charset="0"/>
              </a:rPr>
              <a:t> is </a:t>
            </a:r>
          </a:p>
          <a:p>
            <a:r>
              <a:rPr lang="en-US" sz="1600" dirty="0" smtClean="0">
                <a:latin typeface="Constantia" pitchFamily="18" charset="0"/>
              </a:rPr>
              <a:t>sequestered when </a:t>
            </a:r>
            <a:r>
              <a:rPr lang="en-US" sz="1600" dirty="0" err="1" smtClean="0">
                <a:latin typeface="Constantia" pitchFamily="18" charset="0"/>
              </a:rPr>
              <a:t>LapD</a:t>
            </a:r>
            <a:r>
              <a:rPr lang="en-US" sz="1600" dirty="0" smtClean="0">
                <a:latin typeface="Constantia" pitchFamily="18" charset="0"/>
              </a:rPr>
              <a:t> is activated, allowing </a:t>
            </a:r>
            <a:r>
              <a:rPr lang="en-US" sz="1600" dirty="0" err="1" smtClean="0">
                <a:latin typeface="Constantia" pitchFamily="18" charset="0"/>
              </a:rPr>
              <a:t>LapA</a:t>
            </a:r>
            <a:r>
              <a:rPr lang="en-US" sz="1600" dirty="0" smtClean="0">
                <a:latin typeface="Constantia" pitchFamily="18" charset="0"/>
              </a:rPr>
              <a:t> to anchor in the OM</a:t>
            </a:r>
            <a:endParaRPr lang="en-US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8" descr="Full-size image (118 K)">
            <a:hlinkClick r:id="" tooltip="Full-size image (118 K)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0" t="19851"/>
          <a:stretch/>
        </p:blipFill>
        <p:spPr bwMode="auto">
          <a:xfrm>
            <a:off x="3657600" y="2057400"/>
            <a:ext cx="1401756" cy="32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3000" y="990600"/>
            <a:ext cx="7139144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Mutation of </a:t>
            </a: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LapD</a:t>
            </a:r>
            <a:r>
              <a:rPr lang="en-US" sz="2000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, allows secretion but not attachment of </a:t>
            </a:r>
            <a:r>
              <a:rPr lang="en-US" sz="2000" b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LapA</a:t>
            </a:r>
            <a:endParaRPr lang="en-US" sz="2000" b="1" i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7600" y="4343400"/>
            <a:ext cx="381000" cy="381000"/>
            <a:chOff x="1676400" y="3962400"/>
            <a:chExt cx="381000" cy="381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76400" y="3962400"/>
              <a:ext cx="381000" cy="381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676400" y="3962400"/>
              <a:ext cx="381000" cy="381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88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cyclic-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-GMP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33575"/>
            <a:ext cx="2047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타원 21"/>
          <p:cNvSpPr/>
          <p:nvPr/>
        </p:nvSpPr>
        <p:spPr>
          <a:xfrm>
            <a:off x="2016719" y="1600200"/>
            <a:ext cx="1295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DGCs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289560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GTP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아래로 구부러진 화살표 23"/>
          <p:cNvSpPr/>
          <p:nvPr/>
        </p:nvSpPr>
        <p:spPr>
          <a:xfrm>
            <a:off x="1559519" y="2286000"/>
            <a:ext cx="2286000" cy="60960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아래로 구부러진 화살표 24"/>
          <p:cNvSpPr/>
          <p:nvPr/>
        </p:nvSpPr>
        <p:spPr>
          <a:xfrm rot="10800000" flipH="1" flipV="1">
            <a:off x="5486401" y="2286001"/>
            <a:ext cx="2286000" cy="60960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4038600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-GMP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867400" y="1600200"/>
            <a:ext cx="1295400" cy="60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28194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pGpG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번개 17"/>
          <p:cNvSpPr/>
          <p:nvPr/>
        </p:nvSpPr>
        <p:spPr>
          <a:xfrm>
            <a:off x="1905000" y="1447800"/>
            <a:ext cx="381000" cy="381000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번개 18"/>
          <p:cNvSpPr/>
          <p:nvPr/>
        </p:nvSpPr>
        <p:spPr>
          <a:xfrm>
            <a:off x="5755681" y="1447800"/>
            <a:ext cx="381000" cy="381000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그룹 63"/>
          <p:cNvGrpSpPr/>
          <p:nvPr/>
        </p:nvGrpSpPr>
        <p:grpSpPr>
          <a:xfrm>
            <a:off x="1905000" y="4974232"/>
            <a:ext cx="1219200" cy="152400"/>
            <a:chOff x="1905000" y="5486400"/>
            <a:chExt cx="1219200" cy="152400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438400" y="5486400"/>
              <a:ext cx="685800" cy="1524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1905000" y="5486400"/>
              <a:ext cx="570854" cy="152400"/>
            </a:xfrm>
            <a:custGeom>
              <a:avLst/>
              <a:gdLst>
                <a:gd name="connsiteX0" fmla="*/ 0 w 418454"/>
                <a:gd name="connsiteY0" fmla="*/ 209227 h 278969"/>
                <a:gd name="connsiteX1" fmla="*/ 92989 w 418454"/>
                <a:gd name="connsiteY1" fmla="*/ 7749 h 278969"/>
                <a:gd name="connsiteX2" fmla="*/ 294467 w 418454"/>
                <a:gd name="connsiteY2" fmla="*/ 255722 h 278969"/>
                <a:gd name="connsiteX3" fmla="*/ 402956 w 418454"/>
                <a:gd name="connsiteY3" fmla="*/ 147234 h 278969"/>
                <a:gd name="connsiteX4" fmla="*/ 402956 w 418454"/>
                <a:gd name="connsiteY4" fmla="*/ 147234 h 278969"/>
                <a:gd name="connsiteX5" fmla="*/ 418454 w 418454"/>
                <a:gd name="connsiteY5" fmla="*/ 131735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54" h="278969">
                  <a:moveTo>
                    <a:pt x="0" y="209227"/>
                  </a:moveTo>
                  <a:cubicBezTo>
                    <a:pt x="21955" y="104613"/>
                    <a:pt x="43911" y="0"/>
                    <a:pt x="92989" y="7749"/>
                  </a:cubicBezTo>
                  <a:cubicBezTo>
                    <a:pt x="142067" y="15498"/>
                    <a:pt x="242806" y="232475"/>
                    <a:pt x="294467" y="255722"/>
                  </a:cubicBezTo>
                  <a:cubicBezTo>
                    <a:pt x="346128" y="278969"/>
                    <a:pt x="402956" y="147234"/>
                    <a:pt x="402956" y="147234"/>
                  </a:cubicBezTo>
                  <a:lnTo>
                    <a:pt x="402956" y="147234"/>
                  </a:lnTo>
                  <a:lnTo>
                    <a:pt x="418454" y="1317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그룹 19"/>
          <p:cNvGrpSpPr/>
          <p:nvPr/>
        </p:nvGrpSpPr>
        <p:grpSpPr>
          <a:xfrm rot="20240053" flipH="1">
            <a:off x="1524000" y="5507632"/>
            <a:ext cx="1219200" cy="152400"/>
            <a:chOff x="2514600" y="5791200"/>
            <a:chExt cx="1219200" cy="152400"/>
          </a:xfrm>
        </p:grpSpPr>
        <p:sp>
          <p:nvSpPr>
            <p:cNvPr id="16" name="모서리가 둥근 직사각형 15"/>
            <p:cNvSpPr/>
            <p:nvPr/>
          </p:nvSpPr>
          <p:spPr>
            <a:xfrm flipH="1" flipV="1">
              <a:off x="3048000" y="5791200"/>
              <a:ext cx="685800" cy="1524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자유형 16"/>
            <p:cNvSpPr/>
            <p:nvPr/>
          </p:nvSpPr>
          <p:spPr>
            <a:xfrm flipH="1" flipV="1">
              <a:off x="2514600" y="5791200"/>
              <a:ext cx="570854" cy="152400"/>
            </a:xfrm>
            <a:custGeom>
              <a:avLst/>
              <a:gdLst>
                <a:gd name="connsiteX0" fmla="*/ 0 w 418454"/>
                <a:gd name="connsiteY0" fmla="*/ 209227 h 278969"/>
                <a:gd name="connsiteX1" fmla="*/ 92989 w 418454"/>
                <a:gd name="connsiteY1" fmla="*/ 7749 h 278969"/>
                <a:gd name="connsiteX2" fmla="*/ 294467 w 418454"/>
                <a:gd name="connsiteY2" fmla="*/ 255722 h 278969"/>
                <a:gd name="connsiteX3" fmla="*/ 402956 w 418454"/>
                <a:gd name="connsiteY3" fmla="*/ 147234 h 278969"/>
                <a:gd name="connsiteX4" fmla="*/ 402956 w 418454"/>
                <a:gd name="connsiteY4" fmla="*/ 147234 h 278969"/>
                <a:gd name="connsiteX5" fmla="*/ 418454 w 418454"/>
                <a:gd name="connsiteY5" fmla="*/ 131735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54" h="278969">
                  <a:moveTo>
                    <a:pt x="0" y="209227"/>
                  </a:moveTo>
                  <a:cubicBezTo>
                    <a:pt x="21955" y="104613"/>
                    <a:pt x="43911" y="0"/>
                    <a:pt x="92989" y="7749"/>
                  </a:cubicBezTo>
                  <a:cubicBezTo>
                    <a:pt x="142067" y="15498"/>
                    <a:pt x="242806" y="232475"/>
                    <a:pt x="294467" y="255722"/>
                  </a:cubicBezTo>
                  <a:cubicBezTo>
                    <a:pt x="346128" y="278969"/>
                    <a:pt x="402956" y="147234"/>
                    <a:pt x="402956" y="147234"/>
                  </a:cubicBezTo>
                  <a:lnTo>
                    <a:pt x="402956" y="147234"/>
                  </a:lnTo>
                  <a:lnTo>
                    <a:pt x="418454" y="1317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그룹 62"/>
          <p:cNvGrpSpPr/>
          <p:nvPr/>
        </p:nvGrpSpPr>
        <p:grpSpPr>
          <a:xfrm rot="20378164">
            <a:off x="2362200" y="5736232"/>
            <a:ext cx="1219200" cy="152400"/>
            <a:chOff x="2362200" y="6172200"/>
            <a:chExt cx="1219200" cy="15240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2895600" y="6172200"/>
              <a:ext cx="685800" cy="1524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2362200" y="6172200"/>
              <a:ext cx="570854" cy="152400"/>
            </a:xfrm>
            <a:custGeom>
              <a:avLst/>
              <a:gdLst>
                <a:gd name="connsiteX0" fmla="*/ 0 w 418454"/>
                <a:gd name="connsiteY0" fmla="*/ 209227 h 278969"/>
                <a:gd name="connsiteX1" fmla="*/ 92989 w 418454"/>
                <a:gd name="connsiteY1" fmla="*/ 7749 h 278969"/>
                <a:gd name="connsiteX2" fmla="*/ 294467 w 418454"/>
                <a:gd name="connsiteY2" fmla="*/ 255722 h 278969"/>
                <a:gd name="connsiteX3" fmla="*/ 402956 w 418454"/>
                <a:gd name="connsiteY3" fmla="*/ 147234 h 278969"/>
                <a:gd name="connsiteX4" fmla="*/ 402956 w 418454"/>
                <a:gd name="connsiteY4" fmla="*/ 147234 h 278969"/>
                <a:gd name="connsiteX5" fmla="*/ 418454 w 418454"/>
                <a:gd name="connsiteY5" fmla="*/ 131735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54" h="278969">
                  <a:moveTo>
                    <a:pt x="0" y="209227"/>
                  </a:moveTo>
                  <a:cubicBezTo>
                    <a:pt x="21955" y="104613"/>
                    <a:pt x="43911" y="0"/>
                    <a:pt x="92989" y="7749"/>
                  </a:cubicBezTo>
                  <a:cubicBezTo>
                    <a:pt x="142067" y="15498"/>
                    <a:pt x="242806" y="232475"/>
                    <a:pt x="294467" y="255722"/>
                  </a:cubicBezTo>
                  <a:cubicBezTo>
                    <a:pt x="346128" y="278969"/>
                    <a:pt x="402956" y="147234"/>
                    <a:pt x="402956" y="147234"/>
                  </a:cubicBezTo>
                  <a:lnTo>
                    <a:pt x="402956" y="147234"/>
                  </a:lnTo>
                  <a:lnTo>
                    <a:pt x="418454" y="1317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직선 연결선 31"/>
          <p:cNvCxnSpPr/>
          <p:nvPr/>
        </p:nvCxnSpPr>
        <p:spPr>
          <a:xfrm>
            <a:off x="5334000" y="5942012"/>
            <a:ext cx="3581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6248400" y="57896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원호 33"/>
          <p:cNvSpPr/>
          <p:nvPr/>
        </p:nvSpPr>
        <p:spPr>
          <a:xfrm flipV="1">
            <a:off x="5562600" y="5484812"/>
            <a:ext cx="762000" cy="457200"/>
          </a:xfrm>
          <a:prstGeom prst="arc">
            <a:avLst>
              <a:gd name="adj1" fmla="val 11576190"/>
              <a:gd name="adj2" fmla="val 200292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934200" y="57896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477000" y="56372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239000" y="56372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6858000" y="54848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7620000" y="5789612"/>
            <a:ext cx="685800" cy="152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자유형 42"/>
          <p:cNvSpPr/>
          <p:nvPr/>
        </p:nvSpPr>
        <p:spPr>
          <a:xfrm flipV="1">
            <a:off x="6172200" y="5408612"/>
            <a:ext cx="674176" cy="228600"/>
          </a:xfrm>
          <a:custGeom>
            <a:avLst/>
            <a:gdLst>
              <a:gd name="connsiteX0" fmla="*/ 0 w 1131376"/>
              <a:gd name="connsiteY0" fmla="*/ 0 h 178231"/>
              <a:gd name="connsiteX1" fmla="*/ 681925 w 1131376"/>
              <a:gd name="connsiteY1" fmla="*/ 170482 h 178231"/>
              <a:gd name="connsiteX2" fmla="*/ 1053885 w 1131376"/>
              <a:gd name="connsiteY2" fmla="*/ 46495 h 178231"/>
              <a:gd name="connsiteX3" fmla="*/ 1131376 w 1131376"/>
              <a:gd name="connsiteY3" fmla="*/ 61994 h 1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6" h="178231">
                <a:moveTo>
                  <a:pt x="0" y="0"/>
                </a:moveTo>
                <a:cubicBezTo>
                  <a:pt x="253139" y="81366"/>
                  <a:pt x="506278" y="162733"/>
                  <a:pt x="681925" y="170482"/>
                </a:cubicBezTo>
                <a:cubicBezTo>
                  <a:pt x="857572" y="178231"/>
                  <a:pt x="978976" y="64576"/>
                  <a:pt x="1053885" y="46495"/>
                </a:cubicBezTo>
                <a:cubicBezTo>
                  <a:pt x="1128794" y="28414"/>
                  <a:pt x="1130085" y="45204"/>
                  <a:pt x="1131376" y="6199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274595" y="6100817"/>
            <a:ext cx="36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Sessile lifestyle – Attached to surface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 rot="10800000" flipV="1">
            <a:off x="3429000" y="4343400"/>
            <a:ext cx="457200" cy="30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16200000" flipH="1">
            <a:off x="3238500" y="4533900"/>
            <a:ext cx="3048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5334000" y="4343400"/>
            <a:ext cx="6858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67"/>
          <p:cNvGrpSpPr/>
          <p:nvPr/>
        </p:nvGrpSpPr>
        <p:grpSpPr>
          <a:xfrm flipH="1">
            <a:off x="609600" y="5279032"/>
            <a:ext cx="1219200" cy="152400"/>
            <a:chOff x="2514600" y="5791200"/>
            <a:chExt cx="1219200" cy="152400"/>
          </a:xfrm>
        </p:grpSpPr>
        <p:sp>
          <p:nvSpPr>
            <p:cNvPr id="69" name="모서리가 둥근 직사각형 68"/>
            <p:cNvSpPr/>
            <p:nvPr/>
          </p:nvSpPr>
          <p:spPr>
            <a:xfrm flipH="1" flipV="1">
              <a:off x="3048000" y="5791200"/>
              <a:ext cx="685800" cy="1524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자유형 69"/>
            <p:cNvSpPr/>
            <p:nvPr/>
          </p:nvSpPr>
          <p:spPr>
            <a:xfrm flipH="1" flipV="1">
              <a:off x="2514600" y="5791200"/>
              <a:ext cx="570854" cy="152400"/>
            </a:xfrm>
            <a:custGeom>
              <a:avLst/>
              <a:gdLst>
                <a:gd name="connsiteX0" fmla="*/ 0 w 418454"/>
                <a:gd name="connsiteY0" fmla="*/ 209227 h 278969"/>
                <a:gd name="connsiteX1" fmla="*/ 92989 w 418454"/>
                <a:gd name="connsiteY1" fmla="*/ 7749 h 278969"/>
                <a:gd name="connsiteX2" fmla="*/ 294467 w 418454"/>
                <a:gd name="connsiteY2" fmla="*/ 255722 h 278969"/>
                <a:gd name="connsiteX3" fmla="*/ 402956 w 418454"/>
                <a:gd name="connsiteY3" fmla="*/ 147234 h 278969"/>
                <a:gd name="connsiteX4" fmla="*/ 402956 w 418454"/>
                <a:gd name="connsiteY4" fmla="*/ 147234 h 278969"/>
                <a:gd name="connsiteX5" fmla="*/ 418454 w 418454"/>
                <a:gd name="connsiteY5" fmla="*/ 131735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54" h="278969">
                  <a:moveTo>
                    <a:pt x="0" y="209227"/>
                  </a:moveTo>
                  <a:cubicBezTo>
                    <a:pt x="21955" y="104613"/>
                    <a:pt x="43911" y="0"/>
                    <a:pt x="92989" y="7749"/>
                  </a:cubicBezTo>
                  <a:cubicBezTo>
                    <a:pt x="142067" y="15498"/>
                    <a:pt x="242806" y="232475"/>
                    <a:pt x="294467" y="255722"/>
                  </a:cubicBezTo>
                  <a:cubicBezTo>
                    <a:pt x="346128" y="278969"/>
                    <a:pt x="402956" y="147234"/>
                    <a:pt x="402956" y="147234"/>
                  </a:cubicBezTo>
                  <a:lnTo>
                    <a:pt x="402956" y="147234"/>
                  </a:lnTo>
                  <a:lnTo>
                    <a:pt x="418454" y="1317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83281" y="486027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Biofilm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049" y="612082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Motile lifestyle – Free living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controls cell division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response to envelope stress in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Hyo Kyung Kim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57200"/>
            <a:ext cx="7086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Regulation of cell-division in </a:t>
            </a:r>
            <a:r>
              <a:rPr lang="en-US" sz="2000" b="1" i="1" dirty="0" smtClean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sz="2000" b="1" dirty="0" smtClean="0">
                <a:solidFill>
                  <a:srgbClr val="1D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New role</a:t>
            </a:r>
            <a:endParaRPr lang="en-US" sz="2000" b="1" dirty="0">
              <a:solidFill>
                <a:srgbClr val="1D7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/>
          <p:cNvSpPr/>
          <p:nvPr/>
        </p:nvSpPr>
        <p:spPr>
          <a:xfrm>
            <a:off x="1219200" y="1600200"/>
            <a:ext cx="1295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DGCs</a:t>
            </a:r>
          </a:p>
        </p:txBody>
      </p:sp>
      <p:sp>
        <p:nvSpPr>
          <p:cNvPr id="18" name="번개 17"/>
          <p:cNvSpPr/>
          <p:nvPr/>
        </p:nvSpPr>
        <p:spPr>
          <a:xfrm>
            <a:off x="1107481" y="1447800"/>
            <a:ext cx="381000" cy="381000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a c-di-GMP synthetic enzyme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3933998" cy="50250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22100" y="5562600"/>
            <a:ext cx="6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YcgR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BcsA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localizes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midcell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protein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FtsZ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 inhibits cell division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Hyo Kyung Kim\Desktop\ca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78436"/>
            <a:ext cx="4895850" cy="23398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1915872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pYfiN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-GFP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0" y="1760828"/>
            <a:ext cx="1965960" cy="1287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20" y="3448354"/>
            <a:ext cx="207264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480" y="5181600"/>
            <a:ext cx="3703320" cy="914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239000" y="3124200"/>
            <a:ext cx="0" cy="221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4876800"/>
            <a:ext cx="0" cy="221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interacts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FtsZ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99" y="1326339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localization in the absence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FtsZ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50" y="2736782"/>
            <a:ext cx="2340645" cy="1617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55" y="2747372"/>
            <a:ext cx="2340645" cy="144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419" y="1818860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ftsZ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sensitive mutant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19199" y="2188192"/>
            <a:ext cx="67056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9341" y="222741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222741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42°C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720" y="2188192"/>
            <a:ext cx="0" cy="4446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9199" y="2565968"/>
            <a:ext cx="67056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124200" y="4682158"/>
            <a:ext cx="1647023" cy="1839464"/>
            <a:chOff x="3846403" y="2190735"/>
            <a:chExt cx="1647023" cy="1839464"/>
          </a:xfrm>
        </p:grpSpPr>
        <p:pic>
          <p:nvPicPr>
            <p:cNvPr id="51" name="Picture 4" descr="C:\Users\Hyo Kyung Kim\1.Lab\05292013_MG growth curve_ts mutants\E.coli ts mutants\crop\ftsZts 30C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6403" y="2190735"/>
              <a:ext cx="1576684" cy="1839464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661147" y="2190735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YfiN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-GFP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37174" y="4682158"/>
            <a:ext cx="1630426" cy="1839464"/>
            <a:chOff x="3840542" y="4933934"/>
            <a:chExt cx="1630426" cy="1839464"/>
          </a:xfrm>
        </p:grpSpPr>
        <p:pic>
          <p:nvPicPr>
            <p:cNvPr id="53" name="Picture 5" descr="C:\Users\Hyo Kyung Kim\1.Lab\05292013_MG growth curve_ts mutants\E.coli ts mutants\crop\ftsZts 42C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0542" y="4933934"/>
              <a:ext cx="1576684" cy="1839464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4638689" y="4933934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YfiN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-GFP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1219199" y="4500753"/>
            <a:ext cx="670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90800" y="2188191"/>
            <a:ext cx="0" cy="4446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15593" y="3167081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FtsZ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15393" y="5128739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YfiN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prevents septum formation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67400" y="2514600"/>
            <a:ext cx="2592324" cy="3034620"/>
            <a:chOff x="5440680" y="1760828"/>
            <a:chExt cx="3703320" cy="43351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9360" y="1760828"/>
              <a:ext cx="1965960" cy="12877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6020" y="3448354"/>
              <a:ext cx="2072640" cy="13335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0680" y="5181600"/>
              <a:ext cx="370332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164928" y="4248318"/>
            <a:ext cx="1407119" cy="762000"/>
            <a:chOff x="3622081" y="4172118"/>
            <a:chExt cx="1407119" cy="762000"/>
          </a:xfrm>
        </p:grpSpPr>
        <p:sp>
          <p:nvSpPr>
            <p:cNvPr id="8" name="타원 21"/>
            <p:cNvSpPr/>
            <p:nvPr/>
          </p:nvSpPr>
          <p:spPr>
            <a:xfrm>
              <a:off x="3733800" y="4324518"/>
              <a:ext cx="12954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YfiN</a:t>
              </a:r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번개 17"/>
            <p:cNvSpPr/>
            <p:nvPr/>
          </p:nvSpPr>
          <p:spPr>
            <a:xfrm>
              <a:off x="3622081" y="4172118"/>
              <a:ext cx="381000" cy="381000"/>
            </a:xfrm>
            <a:prstGeom prst="lightningBol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7162800" y="3435863"/>
            <a:ext cx="0" cy="221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4687403"/>
            <a:ext cx="0" cy="221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4687403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5600" y="4438818"/>
            <a:ext cx="0" cy="470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5767"/>
            <a:ext cx="4563688" cy="18121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3895" y="304800"/>
            <a:ext cx="1943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sz="2800" dirty="0" smtClean="0">
                <a:solidFill>
                  <a:prstClr val="black"/>
                </a:solidFill>
                <a:latin typeface="Lucida Calligraphy" pitchFamily="66" charset="0"/>
                <a:cs typeface="Narkisim" pitchFamily="34" charset="-79"/>
              </a:rPr>
              <a:t>c-di-GMP</a:t>
            </a:r>
            <a:endParaRPr lang="en-US" sz="2800" dirty="0">
              <a:solidFill>
                <a:prstClr val="black"/>
              </a:solidFill>
              <a:latin typeface="Lucida Calligraphy" pitchFamily="66" charset="0"/>
              <a:cs typeface="Narkisim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270" y="920523"/>
            <a:ext cx="2819400" cy="162877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3659038"/>
            <a:ext cx="1742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sz="2800" dirty="0" smtClean="0">
                <a:solidFill>
                  <a:prstClr val="black"/>
                </a:solidFill>
                <a:latin typeface="Lucida Calligraphy" pitchFamily="66" charset="0"/>
                <a:cs typeface="Narkisim" pitchFamily="34" charset="-79"/>
              </a:rPr>
              <a:t>Biofilms</a:t>
            </a:r>
            <a:endParaRPr lang="en-US" sz="2800" dirty="0">
              <a:solidFill>
                <a:prstClr val="black"/>
              </a:solidFill>
              <a:latin typeface="Lucida Calligraphy" pitchFamily="66" charset="0"/>
              <a:cs typeface="Narkisim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70" y="4302724"/>
            <a:ext cx="2053625" cy="205362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728944" y="2971800"/>
            <a:ext cx="833656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610298">
            <a:off x="2981433" y="2896078"/>
            <a:ext cx="585546" cy="1028137"/>
            <a:chOff x="3090558" y="3689401"/>
            <a:chExt cx="585546" cy="1028137"/>
          </a:xfrm>
        </p:grpSpPr>
        <p:cxnSp>
          <p:nvCxnSpPr>
            <p:cNvPr id="9" name="Straight Connector 8"/>
            <p:cNvCxnSpPr/>
            <p:nvPr/>
          </p:nvCxnSpPr>
          <p:spPr>
            <a:xfrm rot="19987905">
              <a:off x="3090558" y="3689401"/>
              <a:ext cx="403242" cy="821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8596104" flipV="1">
              <a:off x="3278772" y="4320207"/>
              <a:ext cx="754665" cy="39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4059" y="3659038"/>
            <a:ext cx="1776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sz="2800" dirty="0" smtClean="0">
                <a:solidFill>
                  <a:prstClr val="black"/>
                </a:solidFill>
                <a:latin typeface="Lucida Calligraphy" pitchFamily="66" charset="0"/>
                <a:cs typeface="Narkisim" pitchFamily="34" charset="-79"/>
              </a:rPr>
              <a:t>Motility</a:t>
            </a:r>
            <a:endParaRPr lang="en-US" sz="2800" dirty="0">
              <a:solidFill>
                <a:prstClr val="black"/>
              </a:solidFill>
              <a:latin typeface="Lucida Calligraphy" pitchFamily="66" charset="0"/>
              <a:cs typeface="Narkisim" pitchFamily="34" charset="-79"/>
            </a:endParaRPr>
          </a:p>
        </p:txBody>
      </p:sp>
      <p:sp>
        <p:nvSpPr>
          <p:cNvPr id="16" name="AutoShape 2" descr="Image result for peritrichous flagell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36" y="4302725"/>
            <a:ext cx="2839778" cy="20536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3702" y="259633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Stick or Swim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relocates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midcell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response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envelope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1143000"/>
            <a:ext cx="7115694" cy="5453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341144" cy="3585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31</a:t>
            </a:fld>
            <a:endParaRPr 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promotes increased resistance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Polymixin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971800"/>
            <a:ext cx="5638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59" y="1492966"/>
            <a:ext cx="6408281" cy="46792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32</a:t>
            </a:fld>
            <a:endParaRPr 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04800" y="165815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YfiN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bifunctional protein: DGC &amp; division inhibitor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48322" y="1769946"/>
            <a:ext cx="9028892" cy="25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r>
              <a:rPr lang="en-US" sz="1800" dirty="0" smtClean="0"/>
              <a:t>1. Reflection of the range of environmental stimuli sensed by different bacteria</a:t>
            </a:r>
          </a:p>
          <a:p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2. The number of GGDEF and EAL proteins might be a measure of the ability to adapt to </a:t>
            </a:r>
          </a:p>
          <a:p>
            <a:r>
              <a:rPr lang="en-US" sz="1800" dirty="0" smtClean="0"/>
              <a:t>   different ecological niches?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3</a:t>
            </a:r>
            <a:r>
              <a:rPr lang="en-US" sz="1800" dirty="0"/>
              <a:t>. How do bacteria coordinate the expression and activity of these proteins to reach appropriate </a:t>
            </a:r>
          </a:p>
          <a:p>
            <a:r>
              <a:rPr lang="en-US" sz="1800" dirty="0"/>
              <a:t>    concentrations of c-di-GMP i.e. where does specificity come from?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352322" y="940420"/>
            <a:ext cx="1791334" cy="3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r>
              <a:rPr lang="en-US" sz="2000" b="1" dirty="0" smtClean="0">
                <a:solidFill>
                  <a:srgbClr val="1D7505"/>
                </a:solidFill>
              </a:rPr>
              <a:t>Why so </a:t>
            </a:r>
            <a:r>
              <a:rPr lang="en-US" sz="2000" b="1" dirty="0">
                <a:solidFill>
                  <a:srgbClr val="1D7505"/>
                </a:solidFill>
              </a:rPr>
              <a:t>many?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33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50483" y="4704080"/>
            <a:ext cx="2283317" cy="1227852"/>
            <a:chOff x="1450483" y="4704080"/>
            <a:chExt cx="2283317" cy="122785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743200" y="4704080"/>
              <a:ext cx="990600" cy="76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50483" y="5562600"/>
              <a:ext cx="228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Compartmentalization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27948" y="4686300"/>
            <a:ext cx="1620452" cy="1245632"/>
            <a:chOff x="4627948" y="4686300"/>
            <a:chExt cx="1620452" cy="12456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627948" y="4686300"/>
              <a:ext cx="1031416" cy="80518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83099" y="5562600"/>
              <a:ext cx="865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Affinity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52246" y="5987534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/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YfiN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2FF-4E55-412D-B30B-457D2D50B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81" y="2301253"/>
            <a:ext cx="2819400" cy="16287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014141" y="2213654"/>
            <a:ext cx="1219200" cy="429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4005" y="1846941"/>
            <a:ext cx="73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 GTP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996" y="2590800"/>
            <a:ext cx="18044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dirty="0" err="1" smtClean="0">
                <a:solidFill>
                  <a:prstClr val="black"/>
                </a:solidFill>
              </a:rPr>
              <a:t>Diguanylate</a:t>
            </a:r>
            <a:r>
              <a:rPr lang="en-US" sz="1600" dirty="0" smtClean="0">
                <a:solidFill>
                  <a:prstClr val="black"/>
                </a:solidFill>
              </a:rPr>
              <a:t> cyclase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DGC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2198783"/>
            <a:ext cx="1066799" cy="4682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584847"/>
            <a:ext cx="17629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</a:rPr>
              <a:t>Phosphodiesterase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PDE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3317" y="184694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 GMP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03799" y="1680254"/>
            <a:ext cx="829542" cy="554266"/>
            <a:chOff x="1270247" y="3020199"/>
            <a:chExt cx="569807" cy="408801"/>
          </a:xfrm>
        </p:grpSpPr>
        <p:sp>
          <p:nvSpPr>
            <p:cNvPr id="13" name="Oval 12"/>
            <p:cNvSpPr/>
            <p:nvPr/>
          </p:nvSpPr>
          <p:spPr>
            <a:xfrm>
              <a:off x="1270247" y="3020199"/>
              <a:ext cx="569807" cy="408801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19213" y="3099104"/>
              <a:ext cx="475892" cy="22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GGDEF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08317" y="1600200"/>
            <a:ext cx="1073483" cy="667511"/>
            <a:chOff x="6477000" y="3172599"/>
            <a:chExt cx="775368" cy="477281"/>
          </a:xfrm>
        </p:grpSpPr>
        <p:sp>
          <p:nvSpPr>
            <p:cNvPr id="20" name="Oval 19"/>
            <p:cNvSpPr/>
            <p:nvPr/>
          </p:nvSpPr>
          <p:spPr>
            <a:xfrm>
              <a:off x="6553200" y="3172599"/>
              <a:ext cx="630885" cy="477281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3217636"/>
              <a:ext cx="775368" cy="34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</a:rPr>
                <a:t>EAL</a:t>
              </a:r>
            </a:p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</a:rPr>
                <a:t>HD-GYP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00200" y="1371600"/>
            <a:ext cx="5867400" cy="304800"/>
            <a:chOff x="1524000" y="1263028"/>
            <a:chExt cx="5867400" cy="304800"/>
          </a:xfrm>
        </p:grpSpPr>
        <p:sp>
          <p:nvSpPr>
            <p:cNvPr id="6" name="Lightning Bolt 5"/>
            <p:cNvSpPr/>
            <p:nvPr/>
          </p:nvSpPr>
          <p:spPr>
            <a:xfrm>
              <a:off x="1524000" y="1339228"/>
              <a:ext cx="914400" cy="228600"/>
            </a:xfrm>
            <a:prstGeom prst="lightningBol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Lightning Bolt 23"/>
            <p:cNvSpPr/>
            <p:nvPr/>
          </p:nvSpPr>
          <p:spPr>
            <a:xfrm flipH="1">
              <a:off x="6477000" y="1263028"/>
              <a:ext cx="914400" cy="228600"/>
            </a:xfrm>
            <a:prstGeom prst="lightningBol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2800" y="685800"/>
            <a:ext cx="2164230" cy="1200329"/>
            <a:chOff x="3200400" y="1062946"/>
            <a:chExt cx="2164230" cy="1200329"/>
          </a:xfrm>
        </p:grpSpPr>
        <p:sp>
          <p:nvSpPr>
            <p:cNvPr id="22" name="TextBox 21"/>
            <p:cNvSpPr txBox="1"/>
            <p:nvPr/>
          </p:nvSpPr>
          <p:spPr>
            <a:xfrm>
              <a:off x="3886200" y="1062946"/>
              <a:ext cx="7954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REC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PAS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GAF</a:t>
              </a:r>
            </a:p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HAMP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200400" y="1524611"/>
              <a:ext cx="755314" cy="39867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38955" y="1572108"/>
              <a:ext cx="725675" cy="35118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86200" y="4191000"/>
            <a:ext cx="1301959" cy="1575375"/>
            <a:chOff x="3886200" y="4191000"/>
            <a:chExt cx="1301959" cy="157537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419599" y="4191000"/>
              <a:ext cx="1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86200" y="5181600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3200" b="1" dirty="0" smtClean="0">
                  <a:solidFill>
                    <a:srgbClr val="C00000"/>
                  </a:solidFill>
                  <a:latin typeface="PMingLiU-ExtB" panose="02020500000000000000" pitchFamily="18" charset="-120"/>
                  <a:ea typeface="PMingLiU-ExtB" panose="02020500000000000000" pitchFamily="18" charset="-120"/>
                </a:rPr>
                <a:t>Target </a:t>
              </a:r>
              <a:endParaRPr lang="en-US" sz="3200" b="1" dirty="0">
                <a:solidFill>
                  <a:srgbClr val="C00000"/>
                </a:solidFill>
                <a:latin typeface="PMingLiU-ExtB" panose="02020500000000000000" pitchFamily="18" charset="-120"/>
                <a:ea typeface="PMingLiU-ExtB" panose="02020500000000000000" pitchFamily="18" charset="-12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0053" y="41910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Effectors</a:t>
            </a:r>
            <a:endParaRPr lang="en-US" sz="2000" dirty="0">
              <a:solidFill>
                <a:prstClr val="black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099" y="450746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Proteins / </a:t>
            </a:r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2854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2280976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7030A0"/>
                </a:solidFill>
                <a:latin typeface="Constantia" pitchFamily="18" charset="0"/>
              </a:rPr>
              <a:t>Signals perceived include oxygen and redox conditions, light, starvation and various extracellular substances, such as antibiotics, polyamines or intercellular </a:t>
            </a:r>
            <a:r>
              <a:rPr lang="en-US" b="1" dirty="0" smtClean="0">
                <a:solidFill>
                  <a:srgbClr val="7030A0"/>
                </a:solidFill>
                <a:latin typeface="Constantia" pitchFamily="18" charset="0"/>
              </a:rPr>
              <a:t>signaling </a:t>
            </a:r>
            <a:r>
              <a:rPr lang="en-US" b="1" dirty="0">
                <a:solidFill>
                  <a:srgbClr val="7030A0"/>
                </a:solidFill>
                <a:latin typeface="Constantia" pitchFamily="18" charset="0"/>
              </a:rPr>
              <a:t>molecules.</a:t>
            </a:r>
          </a:p>
        </p:txBody>
      </p:sp>
    </p:spTree>
    <p:extLst>
      <p:ext uri="{BB962C8B-B14F-4D97-AF65-F5344CB8AC3E}">
        <p14:creationId xmlns:p14="http://schemas.microsoft.com/office/powerpoint/2010/main" val="3813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35535" y="505254"/>
            <a:ext cx="5773771" cy="6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GGDEF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EAL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most abundant domains, </a:t>
            </a:r>
          </a:p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only in Eubacteria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908140" y="4724400"/>
            <a:ext cx="3764439" cy="8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pPr algn="ctr" defTabSz="914400"/>
            <a:r>
              <a:rPr lang="en-US" sz="1600" dirty="0">
                <a:solidFill>
                  <a:srgbClr val="C00000"/>
                </a:solidFill>
                <a:latin typeface="Constantia" pitchFamily="18" charset="0"/>
              </a:rPr>
              <a:t>Largest numbers in </a:t>
            </a:r>
            <a:r>
              <a:rPr lang="en-US" sz="1600" i="1" dirty="0">
                <a:solidFill>
                  <a:srgbClr val="C00000"/>
                </a:solidFill>
                <a:latin typeface="Constantia" pitchFamily="18" charset="0"/>
              </a:rPr>
              <a:t>Vibrio cholera</a:t>
            </a:r>
            <a:r>
              <a:rPr lang="en-US" sz="1600" dirty="0">
                <a:solidFill>
                  <a:srgbClr val="C00000"/>
                </a:solidFill>
                <a:latin typeface="Constantia" pitchFamily="18" charset="0"/>
              </a:rPr>
              <a:t>: </a:t>
            </a:r>
            <a:r>
              <a:rPr lang="en-US" sz="1600" dirty="0" smtClean="0">
                <a:solidFill>
                  <a:srgbClr val="C00000"/>
                </a:solidFill>
                <a:latin typeface="Constantia" pitchFamily="18" charset="0"/>
              </a:rPr>
              <a:t>60/30</a:t>
            </a:r>
          </a:p>
          <a:p>
            <a:pPr algn="ctr" defTabSz="914400"/>
            <a:r>
              <a:rPr lang="en-US" sz="1600" i="1" dirty="0" smtClean="0">
                <a:solidFill>
                  <a:srgbClr val="C00000"/>
                </a:solidFill>
                <a:latin typeface="Constantia" pitchFamily="18" charset="0"/>
              </a:rPr>
              <a:t>Salmonella </a:t>
            </a:r>
            <a:r>
              <a:rPr lang="en-US" sz="1600" i="1" dirty="0" err="1">
                <a:solidFill>
                  <a:srgbClr val="C00000"/>
                </a:solidFill>
                <a:latin typeface="Constantia" pitchFamily="18" charset="0"/>
              </a:rPr>
              <a:t>typhimurium</a:t>
            </a:r>
            <a:r>
              <a:rPr lang="en-US" sz="1600" dirty="0">
                <a:solidFill>
                  <a:srgbClr val="C00000"/>
                </a:solidFill>
                <a:latin typeface="Constantia" pitchFamily="18" charset="0"/>
              </a:rPr>
              <a:t>: </a:t>
            </a:r>
            <a:r>
              <a:rPr lang="en-US" sz="1600" dirty="0" smtClean="0">
                <a:solidFill>
                  <a:srgbClr val="C00000"/>
                </a:solidFill>
                <a:latin typeface="Constantia" pitchFamily="18" charset="0"/>
              </a:rPr>
              <a:t>12/14</a:t>
            </a:r>
          </a:p>
          <a:p>
            <a:pPr algn="ctr" defTabSz="914400"/>
            <a:r>
              <a:rPr lang="en-US" sz="1600" i="1" dirty="0" smtClean="0">
                <a:solidFill>
                  <a:srgbClr val="C00000"/>
                </a:solidFill>
                <a:latin typeface="Constantia" pitchFamily="18" charset="0"/>
              </a:rPr>
              <a:t>Helicobacter </a:t>
            </a:r>
            <a:r>
              <a:rPr lang="en-US" sz="1600" i="1" dirty="0">
                <a:solidFill>
                  <a:srgbClr val="C00000"/>
                </a:solidFill>
                <a:latin typeface="Constantia" pitchFamily="18" charset="0"/>
              </a:rPr>
              <a:t>pylori</a:t>
            </a:r>
            <a:r>
              <a:rPr lang="en-US" sz="1600" dirty="0">
                <a:solidFill>
                  <a:srgbClr val="C00000"/>
                </a:solidFill>
                <a:latin typeface="Constantia" pitchFamily="18" charset="0"/>
              </a:rPr>
              <a:t>: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9" descr="http://upload.wikimedia.org/wikipedia/commons/1/19/Phylogenetic_Tree_of_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213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2220278">
            <a:off x="1927038" y="1912677"/>
            <a:ext cx="13716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490853"/>
            <a:ext cx="7143750" cy="444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7912" y="6183868"/>
            <a:ext cx="262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i="1" dirty="0" err="1" smtClean="0">
                <a:solidFill>
                  <a:prstClr val="black"/>
                </a:solidFill>
              </a:rPr>
              <a:t>Romling</a:t>
            </a:r>
            <a:r>
              <a:rPr lang="en-US" i="1" dirty="0" smtClean="0">
                <a:solidFill>
                  <a:prstClr val="black"/>
                </a:solidFill>
              </a:rPr>
              <a:t> et al MMBR 2013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481" y="293190"/>
            <a:ext cx="8542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di-GMP: the first 25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800" y="956404"/>
            <a:ext cx="8077201" cy="1828800"/>
            <a:chOff x="304800" y="956404"/>
            <a:chExt cx="8077201" cy="1828800"/>
          </a:xfrm>
        </p:grpSpPr>
        <p:sp>
          <p:nvSpPr>
            <p:cNvPr id="8" name="Oval 7"/>
            <p:cNvSpPr/>
            <p:nvPr/>
          </p:nvSpPr>
          <p:spPr>
            <a:xfrm>
              <a:off x="304800" y="990600"/>
              <a:ext cx="28956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38801" y="956404"/>
              <a:ext cx="2743200" cy="1828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0" y="2189280"/>
            <a:ext cx="2819400" cy="1773120"/>
            <a:chOff x="3200400" y="2189280"/>
            <a:chExt cx="2819400" cy="1773120"/>
          </a:xfrm>
        </p:grpSpPr>
        <p:grpSp>
          <p:nvGrpSpPr>
            <p:cNvPr id="40" name="Group 39"/>
            <p:cNvGrpSpPr/>
            <p:nvPr/>
          </p:nvGrpSpPr>
          <p:grpSpPr>
            <a:xfrm>
              <a:off x="3200400" y="2189280"/>
              <a:ext cx="2819400" cy="1773120"/>
              <a:chOff x="3200400" y="2189280"/>
              <a:chExt cx="2819400" cy="1773120"/>
            </a:xfrm>
          </p:grpSpPr>
          <p:sp>
            <p:nvSpPr>
              <p:cNvPr id="13" name="Rectangle 12"/>
              <p:cNvSpPr/>
              <p:nvPr/>
            </p:nvSpPr>
            <p:spPr>
              <a:xfrm flipV="1">
                <a:off x="3200400" y="3312557"/>
                <a:ext cx="304800" cy="1621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67200" y="3629025"/>
                <a:ext cx="152400" cy="3333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61933" y="2190987"/>
                <a:ext cx="143934" cy="333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414433" y="2191575"/>
                <a:ext cx="143934" cy="3333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38158" y="2190986"/>
                <a:ext cx="143934" cy="3333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95333" y="2189281"/>
                <a:ext cx="143934" cy="333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53729" y="3627119"/>
                <a:ext cx="152400" cy="333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81600" y="3629025"/>
                <a:ext cx="152400" cy="333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V="1">
                <a:off x="5715000" y="3464957"/>
                <a:ext cx="304800" cy="1621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flipV="1">
                <a:off x="3200400" y="3647838"/>
                <a:ext cx="304800" cy="1621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V="1">
                <a:off x="3200400" y="2362200"/>
                <a:ext cx="304800" cy="1621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V="1">
                <a:off x="5715000" y="3048000"/>
                <a:ext cx="304800" cy="1621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V="1">
                <a:off x="3200400" y="2733438"/>
                <a:ext cx="304800" cy="1621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V="1">
                <a:off x="5715000" y="2667000"/>
                <a:ext cx="304800" cy="1621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072467" y="2189280"/>
                <a:ext cx="143934" cy="3333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 flipV="1">
              <a:off x="5029200" y="2667000"/>
              <a:ext cx="304800" cy="1621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10000" y="3429000"/>
              <a:ext cx="152400" cy="333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3962400" y="2819400"/>
              <a:ext cx="304800" cy="1621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31957" y="1219200"/>
            <a:ext cx="1549643" cy="609600"/>
            <a:chOff x="3810000" y="1219200"/>
            <a:chExt cx="1274703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810000" y="1219200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810000" y="1524000"/>
              <a:ext cx="12747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011590" y="324433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c-di-GMP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45119" y="228600"/>
            <a:ext cx="8462776" cy="9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Although c-di-GMP was identified as an allosteric regulator of </a:t>
            </a:r>
            <a:r>
              <a:rPr lang="en-US" b="1" dirty="0" err="1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BcsA</a:t>
            </a: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, the connection </a:t>
            </a:r>
          </a:p>
          <a:p>
            <a:pPr algn="ctr">
              <a:defRPr/>
            </a:pPr>
            <a:r>
              <a:rPr lang="en-US" b="1" dirty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etween the </a:t>
            </a:r>
            <a:r>
              <a:rPr lang="en-US" b="1" dirty="0" err="1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ubiquitious</a:t>
            </a: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 GGDEF motif and c-di-GMP synthesis was made first in 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Caulobacter</a:t>
            </a: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PleD</a:t>
            </a:r>
            <a:r>
              <a:rPr lang="en-US" b="1" dirty="0" smtClean="0">
                <a:solidFill>
                  <a:srgbClr val="2184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2184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69431" y="1286056"/>
            <a:ext cx="5157618" cy="8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pPr algn="ctr"/>
            <a:r>
              <a:rPr lang="en-US" sz="1600" dirty="0">
                <a:latin typeface="Calibri" pitchFamily="34" charset="0"/>
              </a:rPr>
              <a:t>c-di-GMP first identified in 1980s  as allosteric regulator of 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cellulose synthase </a:t>
            </a:r>
            <a:r>
              <a:rPr lang="en-US" sz="1600" dirty="0" smtClean="0">
                <a:latin typeface="Calibri" pitchFamily="34" charset="0"/>
              </a:rPr>
              <a:t>BCA in </a:t>
            </a:r>
            <a:r>
              <a:rPr lang="en-US" sz="1600" i="1" dirty="0" err="1">
                <a:latin typeface="Calibri" pitchFamily="34" charset="0"/>
              </a:rPr>
              <a:t>Gluconacetobacter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xylinum</a:t>
            </a:r>
            <a:endParaRPr lang="en-US" sz="1600" i="1" dirty="0">
              <a:latin typeface="Calibri" pitchFamily="34" charset="0"/>
            </a:endParaRPr>
          </a:p>
          <a:p>
            <a:pPr algn="ctr"/>
            <a:endParaRPr lang="en-US" sz="1600" i="1" dirty="0">
              <a:latin typeface="Calibri" pitchFamily="34" charset="0"/>
            </a:endParaRPr>
          </a:p>
        </p:txBody>
      </p:sp>
      <p:pic>
        <p:nvPicPr>
          <p:cNvPr id="7176" name="Picture 8" descr="http://upload.wikimedia.org/wikipedia/commons/thumb/b/bc/Biochemical_Pathway_for_Cellulose_Synthesis.jpg/420px-Biochemical_Pathway_for_Cellulose_Synthe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85" y="4143165"/>
            <a:ext cx="2689815" cy="21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ricoh.com/about/company/technology/tech/img/033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01" y="1977328"/>
            <a:ext cx="4503011" cy="17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4773" y="4295001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333FF"/>
                </a:solidFill>
              </a:rPr>
              <a:t>BcsA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nnualreviews.org/na101/home/literatum/publisher/ar/journals/content/genet/2006/genet.2006.40.issue-1/annurev.genet.40.110405.090423/production/images/medium/ge400385.f3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9"/>
          <a:stretch/>
        </p:blipFill>
        <p:spPr bwMode="auto">
          <a:xfrm>
            <a:off x="3276600" y="1066800"/>
            <a:ext cx="2315979" cy="28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42E-8AED-4914-A5EF-8504A1913538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32414"/>
            <a:ext cx="594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Caulobacter</a:t>
            </a:r>
            <a:r>
              <a:rPr lang="en-US" b="1" dirty="0" smtClean="0">
                <a:solidFill>
                  <a:srgbClr val="1D7505"/>
                </a:solidFill>
                <a:latin typeface="Times New Roman" pitchFamily="18" charset="0"/>
                <a:cs typeface="Times New Roman" pitchFamily="18" charset="0"/>
              </a:rPr>
              <a:t> GGDEF proteins linked to TCS REC domains</a:t>
            </a:r>
            <a:endParaRPr lang="en-US" b="1" dirty="0">
              <a:solidFill>
                <a:srgbClr val="1D7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6061" y="1354252"/>
            <a:ext cx="2161938" cy="690134"/>
            <a:chOff x="886061" y="2057400"/>
            <a:chExt cx="2161938" cy="69013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90600" y="2057400"/>
              <a:ext cx="198119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886061" y="2162759"/>
              <a:ext cx="21619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30A0"/>
                  </a:solidFill>
                </a:rPr>
                <a:t>Phosphorylation of Rec</a:t>
              </a:r>
            </a:p>
            <a:p>
              <a:pPr algn="ctr"/>
              <a:r>
                <a:rPr lang="en-US" sz="1600" b="1" dirty="0" smtClean="0">
                  <a:solidFill>
                    <a:srgbClr val="7030A0"/>
                  </a:solidFill>
                </a:rPr>
                <a:t>activates DGC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1" name="Picture 8" descr="http://upload.wikimedia.org/wikipedia/commons/thumb/b/bc/Biochemical_Pathway_for_Cellulose_Synthesis.jpg/420px-Biochemical_Pathway_for_Cellulose_Synthesi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85" y="4433147"/>
            <a:ext cx="2689815" cy="21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34773" y="4584983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333FF"/>
                </a:solidFill>
              </a:rPr>
              <a:t>BcsA</a:t>
            </a:r>
            <a:endParaRPr lang="en-US" sz="1200" dirty="0">
              <a:solidFill>
                <a:srgbClr val="3333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02" y="1219200"/>
            <a:ext cx="279310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833</Words>
  <Application>Microsoft Office PowerPoint</Application>
  <PresentationFormat>On-screen Show (4:3)</PresentationFormat>
  <Paragraphs>193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맑은 고딕</vt:lpstr>
      <vt:lpstr>PMingLiU-ExtB</vt:lpstr>
      <vt:lpstr>Aharoni</vt:lpstr>
      <vt:lpstr>Arial</vt:lpstr>
      <vt:lpstr>Calibri</vt:lpstr>
      <vt:lpstr>Constantia</vt:lpstr>
      <vt:lpstr>Ebrima</vt:lpstr>
      <vt:lpstr>Gothic</vt:lpstr>
      <vt:lpstr>Lucida Calligraphy</vt:lpstr>
      <vt:lpstr>Narkisim</vt:lpstr>
      <vt:lpstr>Nyala</vt:lpstr>
      <vt:lpstr>Times</vt:lpstr>
      <vt:lpstr>Times New Roman</vt:lpstr>
      <vt:lpstr>Verdana</vt:lpstr>
      <vt:lpstr>Office Theme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output domain of PleD is in its GGDEF domain</vt:lpstr>
      <vt:lpstr>GTP promotes dimerization of PleD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cyclic-di-GMP</vt:lpstr>
      <vt:lpstr>YfiN controls cell division  in response to envelope stress in E. coli</vt:lpstr>
      <vt:lpstr>YfiN as a c-di-GMP synthetic enzyme</vt:lpstr>
      <vt:lpstr>YfiN localizes to the midcell with protein FtsZ and  inhibits cell division </vt:lpstr>
      <vt:lpstr>YfiN interacts with FtsZ</vt:lpstr>
      <vt:lpstr>YfiN prevents septum formation</vt:lpstr>
      <vt:lpstr>YfiN relocates to midcell in response to envelope stress</vt:lpstr>
      <vt:lpstr>YfiN promotes increased resistance to Polymixin 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Rasika</dc:creator>
  <cp:lastModifiedBy>Harshey, Rasika M</cp:lastModifiedBy>
  <cp:revision>131</cp:revision>
  <dcterms:created xsi:type="dcterms:W3CDTF">2013-01-30T17:46:53Z</dcterms:created>
  <dcterms:modified xsi:type="dcterms:W3CDTF">2016-04-14T20:36:53Z</dcterms:modified>
</cp:coreProperties>
</file>