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4" r:id="rId6"/>
    <p:sldId id="265" r:id="rId7"/>
    <p:sldId id="273" r:id="rId8"/>
    <p:sldId id="263" r:id="rId9"/>
    <p:sldId id="271" r:id="rId10"/>
    <p:sldId id="275" r:id="rId11"/>
    <p:sldId id="262" r:id="rId12"/>
    <p:sldId id="258" r:id="rId13"/>
    <p:sldId id="281" r:id="rId14"/>
    <p:sldId id="282" r:id="rId15"/>
    <p:sldId id="283" r:id="rId16"/>
    <p:sldId id="266" r:id="rId17"/>
    <p:sldId id="284" r:id="rId18"/>
    <p:sldId id="267" r:id="rId19"/>
    <p:sldId id="285" r:id="rId20"/>
    <p:sldId id="286" r:id="rId21"/>
    <p:sldId id="287" r:id="rId22"/>
    <p:sldId id="288" r:id="rId23"/>
    <p:sldId id="290" r:id="rId24"/>
    <p:sldId id="268" r:id="rId25"/>
    <p:sldId id="300" r:id="rId26"/>
    <p:sldId id="292" r:id="rId27"/>
    <p:sldId id="293" r:id="rId28"/>
    <p:sldId id="294" r:id="rId29"/>
    <p:sldId id="295" r:id="rId30"/>
    <p:sldId id="296" r:id="rId31"/>
    <p:sldId id="297" r:id="rId32"/>
    <p:sldId id="298"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1" autoAdjust="0"/>
    <p:restoredTop sz="94660"/>
  </p:normalViewPr>
  <p:slideViewPr>
    <p:cSldViewPr>
      <p:cViewPr>
        <p:scale>
          <a:sx n="100" d="100"/>
          <a:sy n="100" d="100"/>
        </p:scale>
        <p:origin x="-2052"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ED16CC-FE80-42E6-A12B-90A24FD6393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400529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D16CC-FE80-42E6-A12B-90A24FD6393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178374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D16CC-FE80-42E6-A12B-90A24FD6393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386103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D16CC-FE80-42E6-A12B-90A24FD6393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211293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D16CC-FE80-42E6-A12B-90A24FD63936}"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379770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D16CC-FE80-42E6-A12B-90A24FD63936}"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238133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ED16CC-FE80-42E6-A12B-90A24FD63936}" type="datetimeFigureOut">
              <a:rPr lang="en-US" smtClean="0"/>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252981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ED16CC-FE80-42E6-A12B-90A24FD63936}" type="datetimeFigureOut">
              <a:rPr lang="en-US" smtClean="0"/>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316478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D16CC-FE80-42E6-A12B-90A24FD63936}" type="datetimeFigureOut">
              <a:rPr lang="en-US" smtClean="0"/>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317577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D16CC-FE80-42E6-A12B-90A24FD63936}"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26075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D16CC-FE80-42E6-A12B-90A24FD63936}"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6E99A-D0EE-4E40-850A-FF20DBAF4C36}" type="slidenum">
              <a:rPr lang="en-US" smtClean="0"/>
              <a:t>‹#›</a:t>
            </a:fld>
            <a:endParaRPr lang="en-US"/>
          </a:p>
        </p:txBody>
      </p:sp>
    </p:spTree>
    <p:extLst>
      <p:ext uri="{BB962C8B-B14F-4D97-AF65-F5344CB8AC3E}">
        <p14:creationId xmlns:p14="http://schemas.microsoft.com/office/powerpoint/2010/main" val="215439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16CC-FE80-42E6-A12B-90A24FD63936}" type="datetimeFigureOut">
              <a:rPr lang="en-US" smtClean="0"/>
              <a:t>3/11/2016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6E99A-D0EE-4E40-850A-FF20DBAF4C36}" type="slidenum">
              <a:rPr lang="en-US" smtClean="0"/>
              <a:t>‹#›</a:t>
            </a:fld>
            <a:endParaRPr lang="en-US"/>
          </a:p>
        </p:txBody>
      </p:sp>
    </p:spTree>
    <p:extLst>
      <p:ext uri="{BB962C8B-B14F-4D97-AF65-F5344CB8AC3E}">
        <p14:creationId xmlns:p14="http://schemas.microsoft.com/office/powerpoint/2010/main" val="156606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7IQvSE9MxSQJM&amp;tbnid=oBoYvUaJddWK-M:&amp;ved=0CAUQjRw&amp;url=http://labs.bio.unc.edu/Kieber/two-component/two-component%20cartoon.htm&amp;ei=ZKMnUYNcycTaBYq5gcgI&amp;bvm=bv.42768644,d.b2I&amp;psig=AFQjCNEtIeSOC8vgCPOKDUJP2BgjQ5uWnQ&amp;ust=1361638584828764"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7IQvSE9MxSQJM&amp;tbnid=oBoYvUaJddWK-M:&amp;ved=0CAUQjRw&amp;url=http://labs.bio.unc.edu/Kieber/two-component/two-component%20cartoon.htm&amp;ei=ZKMnUYNcycTaBYq5gcgI&amp;bvm=bv.42768644,d.b2I&amp;psig=AFQjCNEtIeSOC8vgCPOKDUJP2BgjQ5uWnQ&amp;ust=1361638584828764"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gr1"/><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gr1"/><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Two-Component Signal Transduction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384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Modularity of TCS Domain Architectures</a:t>
            </a:r>
            <a:endParaRPr lang="en-US" sz="2400" dirty="0"/>
          </a:p>
        </p:txBody>
      </p:sp>
      <p:sp>
        <p:nvSpPr>
          <p:cNvPr id="3" name="Content Placeholder 2"/>
          <p:cNvSpPr>
            <a:spLocks noGrp="1"/>
          </p:cNvSpPr>
          <p:nvPr>
            <p:ph idx="1"/>
          </p:nvPr>
        </p:nvSpPr>
        <p:spPr>
          <a:xfrm>
            <a:off x="304800" y="1600200"/>
            <a:ext cx="4876800" cy="4895850"/>
          </a:xfrm>
        </p:spPr>
        <p:txBody>
          <a:bodyPr>
            <a:normAutofit fontScale="47500" lnSpcReduction="20000"/>
          </a:bodyPr>
          <a:lstStyle/>
          <a:p>
            <a:r>
              <a:rPr lang="en-US" dirty="0" smtClean="0"/>
              <a:t>Sensor </a:t>
            </a:r>
            <a:r>
              <a:rPr lang="en-US" dirty="0"/>
              <a:t>kinases with C-terminal </a:t>
            </a:r>
            <a:r>
              <a:rPr lang="en-US" dirty="0" smtClean="0"/>
              <a:t>receiver domains </a:t>
            </a:r>
            <a:r>
              <a:rPr lang="en-US" dirty="0"/>
              <a:t>are referred to as hybrid histidine </a:t>
            </a:r>
            <a:r>
              <a:rPr lang="en-US" dirty="0" smtClean="0"/>
              <a:t>kinases (HHK)</a:t>
            </a:r>
          </a:p>
          <a:p>
            <a:endParaRPr lang="en-US" dirty="0" smtClean="0"/>
          </a:p>
          <a:p>
            <a:endParaRPr lang="en-US" dirty="0"/>
          </a:p>
          <a:p>
            <a:r>
              <a:rPr lang="en-US" dirty="0" smtClean="0"/>
              <a:t>Similarly </a:t>
            </a:r>
            <a:r>
              <a:rPr lang="en-US" dirty="0"/>
              <a:t>there are also hybrid </a:t>
            </a:r>
            <a:r>
              <a:rPr lang="en-US" dirty="0" smtClean="0"/>
              <a:t>response regulators </a:t>
            </a:r>
            <a:r>
              <a:rPr lang="en-US" dirty="0"/>
              <a:t>(HRR) with C-terminal HK modules </a:t>
            </a:r>
            <a:r>
              <a:rPr lang="en-US" dirty="0" smtClean="0"/>
              <a:t>rather than </a:t>
            </a:r>
            <a:r>
              <a:rPr lang="en-US" dirty="0"/>
              <a:t>typical output </a:t>
            </a:r>
            <a:r>
              <a:rPr lang="en-US" dirty="0" smtClean="0"/>
              <a:t>domains</a:t>
            </a:r>
          </a:p>
          <a:p>
            <a:endParaRPr lang="en-US" dirty="0" smtClean="0"/>
          </a:p>
          <a:p>
            <a:endParaRPr lang="en-US" dirty="0"/>
          </a:p>
          <a:p>
            <a:r>
              <a:rPr lang="en-US" dirty="0" smtClean="0"/>
              <a:t>HHKs </a:t>
            </a:r>
            <a:r>
              <a:rPr lang="en-US" dirty="0"/>
              <a:t>and HRRs are </a:t>
            </a:r>
            <a:r>
              <a:rPr lang="en-US" dirty="0" smtClean="0"/>
              <a:t>ubiquitous, but </a:t>
            </a:r>
            <a:r>
              <a:rPr lang="en-US" dirty="0"/>
              <a:t>still far outnumbered by HKs and RRs </a:t>
            </a:r>
            <a:r>
              <a:rPr lang="en-US" dirty="0" smtClean="0"/>
              <a:t>with standard architectures. </a:t>
            </a:r>
          </a:p>
          <a:p>
            <a:endParaRPr lang="en-US" dirty="0"/>
          </a:p>
          <a:p>
            <a:endParaRPr lang="en-US" dirty="0"/>
          </a:p>
          <a:p>
            <a:r>
              <a:rPr lang="en-US" dirty="0" smtClean="0"/>
              <a:t>HPT </a:t>
            </a:r>
            <a:r>
              <a:rPr lang="en-US" dirty="0"/>
              <a:t>domains can </a:t>
            </a:r>
            <a:r>
              <a:rPr lang="en-US" dirty="0" smtClean="0"/>
              <a:t>both receive </a:t>
            </a:r>
            <a:r>
              <a:rPr lang="en-US" dirty="0"/>
              <a:t>phosphoryl groups from and transmit them </a:t>
            </a:r>
            <a:r>
              <a:rPr lang="en-US" dirty="0" smtClean="0"/>
              <a:t>to receiver domains. </a:t>
            </a:r>
          </a:p>
          <a:p>
            <a:endParaRPr lang="en-US" dirty="0" smtClean="0"/>
          </a:p>
          <a:p>
            <a:endParaRPr lang="en-US" dirty="0"/>
          </a:p>
          <a:p>
            <a:r>
              <a:rPr lang="en-US" b="1" dirty="0" smtClean="0"/>
              <a:t>The </a:t>
            </a:r>
            <a:r>
              <a:rPr lang="en-US" b="1" dirty="0"/>
              <a:t>modular nature of these domains leads </a:t>
            </a:r>
            <a:r>
              <a:rPr lang="en-US" b="1" dirty="0" smtClean="0"/>
              <a:t>to a </a:t>
            </a:r>
            <a:r>
              <a:rPr lang="en-US" b="1" dirty="0"/>
              <a:t>variety of </a:t>
            </a:r>
            <a:r>
              <a:rPr lang="en-US" b="1" dirty="0" smtClean="0"/>
              <a:t>architectures, </a:t>
            </a:r>
            <a:r>
              <a:rPr lang="en-US" b="1" dirty="0"/>
              <a:t>resulting in </a:t>
            </a:r>
            <a:r>
              <a:rPr lang="en-US" b="1" dirty="0" smtClean="0"/>
              <a:t>diverse </a:t>
            </a:r>
            <a:r>
              <a:rPr lang="en-US" b="1" dirty="0" err="1" smtClean="0"/>
              <a:t>phosphorelay</a:t>
            </a:r>
            <a:r>
              <a:rPr lang="en-US" b="1" dirty="0" smtClean="0"/>
              <a:t> </a:t>
            </a:r>
            <a:r>
              <a:rPr lang="en-US" b="1" dirty="0"/>
              <a:t>pathways</a:t>
            </a: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33400"/>
            <a:ext cx="315611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6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553200" y="6356350"/>
            <a:ext cx="2133600" cy="365125"/>
          </a:xfrm>
        </p:spPr>
        <p:txBody>
          <a:bodyPr/>
          <a:lstStyle/>
          <a:p>
            <a:fld id="{EFECF571-FD63-4ABA-93D6-97815E73ED07}" type="slidenum">
              <a:rPr lang="en-US" smtClean="0"/>
              <a:pPr/>
              <a:t>11</a:t>
            </a:fld>
            <a:endParaRPr lang="en-US"/>
          </a:p>
        </p:txBody>
      </p:sp>
      <p:sp>
        <p:nvSpPr>
          <p:cNvPr id="5" name="Rectangle 4"/>
          <p:cNvSpPr/>
          <p:nvPr/>
        </p:nvSpPr>
        <p:spPr>
          <a:xfrm>
            <a:off x="609600" y="457200"/>
            <a:ext cx="8153400" cy="1477328"/>
          </a:xfrm>
          <a:prstGeom prst="rect">
            <a:avLst/>
          </a:prstGeom>
        </p:spPr>
        <p:txBody>
          <a:bodyPr wrap="square">
            <a:spAutoFit/>
          </a:bodyPr>
          <a:lstStyle/>
          <a:p>
            <a:r>
              <a:rPr lang="en-US" dirty="0">
                <a:latin typeface="Arial Narrow" pitchFamily="34" charset="0"/>
              </a:rPr>
              <a:t>A genomic survey shows that TCSs are found in all </a:t>
            </a:r>
            <a:r>
              <a:rPr lang="en-US" dirty="0" smtClean="0">
                <a:latin typeface="Arial Narrow" pitchFamily="34" charset="0"/>
              </a:rPr>
              <a:t>three </a:t>
            </a:r>
            <a:r>
              <a:rPr lang="en-US" dirty="0" err="1" smtClean="0">
                <a:latin typeface="Arial Narrow" pitchFamily="34" charset="0"/>
              </a:rPr>
              <a:t>superkingdoms</a:t>
            </a:r>
            <a:r>
              <a:rPr lang="en-US" dirty="0">
                <a:latin typeface="Arial Narrow" pitchFamily="34" charset="0"/>
              </a:rPr>
              <a:t>: </a:t>
            </a:r>
            <a:r>
              <a:rPr lang="en-US" dirty="0" smtClean="0">
                <a:latin typeface="Arial Narrow" pitchFamily="34" charset="0"/>
              </a:rPr>
              <a:t>Bacteria</a:t>
            </a:r>
            <a:r>
              <a:rPr lang="en-US" dirty="0">
                <a:latin typeface="Arial Narrow" pitchFamily="34" charset="0"/>
              </a:rPr>
              <a:t>, Archaea, and </a:t>
            </a:r>
            <a:r>
              <a:rPr lang="en-US" dirty="0" smtClean="0">
                <a:latin typeface="Arial Narrow" pitchFamily="34" charset="0"/>
              </a:rPr>
              <a:t>Eukarya. </a:t>
            </a:r>
            <a:endParaRPr lang="en-US" dirty="0" smtClean="0">
              <a:latin typeface="Arial Narrow" pitchFamily="34" charset="0"/>
            </a:endParaRPr>
          </a:p>
          <a:p>
            <a:endParaRPr lang="en-US" dirty="0">
              <a:latin typeface="Arial Narrow" pitchFamily="34" charset="0"/>
            </a:endParaRPr>
          </a:p>
          <a:p>
            <a:r>
              <a:rPr lang="en-US" dirty="0" smtClean="0">
                <a:latin typeface="Arial Narrow" pitchFamily="34" charset="0"/>
              </a:rPr>
              <a:t>Phylogenetic </a:t>
            </a:r>
            <a:r>
              <a:rPr lang="en-US" dirty="0">
                <a:latin typeface="Arial Narrow" pitchFamily="34" charset="0"/>
              </a:rPr>
              <a:t>analysis </a:t>
            </a:r>
            <a:r>
              <a:rPr lang="en-US" dirty="0" smtClean="0">
                <a:latin typeface="Arial Narrow" pitchFamily="34" charset="0"/>
              </a:rPr>
              <a:t>indicates that TCSs </a:t>
            </a:r>
            <a:r>
              <a:rPr lang="en-US" dirty="0">
                <a:latin typeface="Arial Narrow" pitchFamily="34" charset="0"/>
              </a:rPr>
              <a:t>originated in Bacteria and were radiated to </a:t>
            </a:r>
            <a:r>
              <a:rPr lang="en-US" dirty="0" smtClean="0">
                <a:latin typeface="Arial Narrow" pitchFamily="34" charset="0"/>
              </a:rPr>
              <a:t>Archaea</a:t>
            </a:r>
            <a:r>
              <a:rPr lang="en-US" dirty="0">
                <a:latin typeface="Arial Narrow" pitchFamily="34" charset="0"/>
              </a:rPr>
              <a:t> </a:t>
            </a:r>
            <a:r>
              <a:rPr lang="en-US" dirty="0" smtClean="0">
                <a:latin typeface="Arial Narrow" pitchFamily="34" charset="0"/>
              </a:rPr>
              <a:t>and </a:t>
            </a:r>
            <a:r>
              <a:rPr lang="en-US" dirty="0">
                <a:latin typeface="Arial Narrow" pitchFamily="34" charset="0"/>
              </a:rPr>
              <a:t>Eukarya via multiple lateral transfer </a:t>
            </a:r>
            <a:r>
              <a:rPr lang="en-US" dirty="0" smtClean="0">
                <a:latin typeface="Arial Narrow" pitchFamily="34" charset="0"/>
              </a:rPr>
              <a:t>events. </a:t>
            </a:r>
            <a:endParaRPr lang="en-US" dirty="0">
              <a:latin typeface="Arial Narrow" pitchFamily="34" charset="0"/>
            </a:endParaRPr>
          </a:p>
        </p:txBody>
      </p:sp>
      <p:sp>
        <p:nvSpPr>
          <p:cNvPr id="6" name="TextBox 5"/>
          <p:cNvSpPr txBox="1"/>
          <p:nvPr/>
        </p:nvSpPr>
        <p:spPr>
          <a:xfrm>
            <a:off x="6705600" y="6241634"/>
            <a:ext cx="1744708" cy="338554"/>
          </a:xfrm>
          <a:prstGeom prst="rect">
            <a:avLst/>
          </a:prstGeom>
          <a:noFill/>
        </p:spPr>
        <p:txBody>
          <a:bodyPr wrap="none" rtlCol="0">
            <a:spAutoFit/>
          </a:bodyPr>
          <a:lstStyle/>
          <a:p>
            <a:r>
              <a:rPr lang="en-US" sz="1600" i="1" dirty="0" err="1" smtClean="0"/>
              <a:t>Wuichet</a:t>
            </a:r>
            <a:r>
              <a:rPr lang="en-US" sz="1600" i="1" dirty="0" smtClean="0"/>
              <a:t> et al 2010</a:t>
            </a:r>
            <a:endParaRPr lang="en-US" sz="1600" i="1" dirty="0"/>
          </a:p>
        </p:txBody>
      </p:sp>
      <p:pic>
        <p:nvPicPr>
          <p:cNvPr id="7" name="Picture 19" descr="http://upload.wikimedia.org/wikipedia/commons/1/19/Phylogenetic_Tree_of_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52133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14400" y="5449669"/>
            <a:ext cx="7772400" cy="646331"/>
          </a:xfrm>
          <a:prstGeom prst="rect">
            <a:avLst/>
          </a:prstGeom>
        </p:spPr>
        <p:txBody>
          <a:bodyPr wrap="square">
            <a:spAutoFit/>
          </a:bodyPr>
          <a:lstStyle/>
          <a:p>
            <a:pPr algn="ctr"/>
            <a:r>
              <a:rPr lang="en-US" dirty="0">
                <a:solidFill>
                  <a:srgbClr val="006600"/>
                </a:solidFill>
              </a:rPr>
              <a:t>It is clear that the majority arose by gene duplications of ancestral systems to acquire new input and output specificities.</a:t>
            </a:r>
          </a:p>
        </p:txBody>
      </p:sp>
    </p:spTree>
    <p:extLst>
      <p:ext uri="{BB962C8B-B14F-4D97-AF65-F5344CB8AC3E}">
        <p14:creationId xmlns:p14="http://schemas.microsoft.com/office/powerpoint/2010/main" val="149759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285750" indent="-285750"/>
            <a:r>
              <a:rPr lang="en-US" dirty="0" smtClean="0"/>
              <a:t>Despite the large number of sequenced bacterial genomes, only Mycoplasmas have so far been found to lack TCST systems, and these are obligate pathogens known to have greatly reduced their gene complement. </a:t>
            </a:r>
          </a:p>
          <a:p>
            <a:pPr marL="285750" indent="-285750"/>
            <a:endParaRPr lang="en-US" dirty="0" smtClean="0"/>
          </a:p>
          <a:p>
            <a:pPr marL="285750" indent="-285750"/>
            <a:endParaRPr lang="en-US" dirty="0" smtClean="0"/>
          </a:p>
          <a:p>
            <a:pPr marL="285750" indent="-285750"/>
            <a:r>
              <a:rPr lang="en-US" dirty="0" smtClean="0"/>
              <a:t>Among the Archaea, of the sequenced genomes,  half lack TCST proteins. </a:t>
            </a:r>
          </a:p>
          <a:p>
            <a:pPr marL="285750" indent="-285750"/>
            <a:endParaRPr lang="en-US" dirty="0" smtClean="0"/>
          </a:p>
          <a:p>
            <a:pPr marL="285750" indent="-285750"/>
            <a:endParaRPr lang="en-US" dirty="0" smtClean="0"/>
          </a:p>
          <a:p>
            <a:pPr marL="285750" indent="-285750"/>
            <a:r>
              <a:rPr lang="en-US" dirty="0" smtClean="0"/>
              <a:t>Among eukaryotes, TCST proteins are limited to fungi, slime molds, and plants. </a:t>
            </a:r>
          </a:p>
          <a:p>
            <a:pPr marL="285750" indent="-285750"/>
            <a:endParaRPr lang="en-US" dirty="0" smtClean="0"/>
          </a:p>
          <a:p>
            <a:pPr marL="285750" indent="-285750"/>
            <a:endParaRPr lang="en-US" dirty="0" smtClean="0"/>
          </a:p>
          <a:p>
            <a:pPr marL="285750" indent="-285750"/>
            <a:r>
              <a:rPr lang="en-US" dirty="0" smtClean="0"/>
              <a:t>Thus far, no representatives have been found in animals or </a:t>
            </a:r>
            <a:r>
              <a:rPr lang="en-US" dirty="0" err="1" smtClean="0"/>
              <a:t>protists</a:t>
            </a:r>
            <a:endParaRPr lang="en-US" dirty="0"/>
          </a:p>
        </p:txBody>
      </p:sp>
    </p:spTree>
    <p:extLst>
      <p:ext uri="{BB962C8B-B14F-4D97-AF65-F5344CB8AC3E}">
        <p14:creationId xmlns:p14="http://schemas.microsoft.com/office/powerpoint/2010/main" val="5326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13</a:t>
            </a:fld>
            <a:endParaRPr lang="en-US"/>
          </a:p>
        </p:txBody>
      </p:sp>
      <p:pic>
        <p:nvPicPr>
          <p:cNvPr id="3074" name="Picture 2" descr="http://ars.els-cdn.com/content/image/1-s2.0-S0092867400801580-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355" y="1550988"/>
            <a:ext cx="5257800" cy="25221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86550" y="4233446"/>
            <a:ext cx="2274469" cy="338554"/>
          </a:xfrm>
          <a:prstGeom prst="rect">
            <a:avLst/>
          </a:prstGeom>
          <a:noFill/>
        </p:spPr>
        <p:txBody>
          <a:bodyPr wrap="none" rtlCol="0">
            <a:spAutoFit/>
          </a:bodyPr>
          <a:lstStyle/>
          <a:p>
            <a:r>
              <a:rPr lang="en-US" sz="1600" i="1" dirty="0" smtClean="0"/>
              <a:t>Appleby et al., Cell , 1996</a:t>
            </a:r>
            <a:endParaRPr lang="en-US" sz="1600" i="1" dirty="0"/>
          </a:p>
        </p:txBody>
      </p:sp>
      <p:sp>
        <p:nvSpPr>
          <p:cNvPr id="4" name="Rectangle 3"/>
          <p:cNvSpPr/>
          <p:nvPr/>
        </p:nvSpPr>
        <p:spPr>
          <a:xfrm>
            <a:off x="1371600" y="460712"/>
            <a:ext cx="6934200" cy="461665"/>
          </a:xfrm>
          <a:prstGeom prst="rect">
            <a:avLst/>
          </a:prstGeom>
        </p:spPr>
        <p:txBody>
          <a:bodyPr wrap="square">
            <a:spAutoFit/>
          </a:bodyPr>
          <a:lstStyle/>
          <a:p>
            <a:r>
              <a:rPr lang="en-US" sz="2400" b="1" dirty="0" smtClean="0"/>
              <a:t>A Prototypical </a:t>
            </a:r>
            <a:r>
              <a:rPr lang="en-US" sz="2400" b="1" dirty="0"/>
              <a:t>Two-Component Regulatory System</a:t>
            </a:r>
          </a:p>
        </p:txBody>
      </p:sp>
      <p:pic>
        <p:nvPicPr>
          <p:cNvPr id="1026" name="Picture 2" descr="http://labs.bio.unc.edu/Kieber/two-component/two-component%20cartoon.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085"/>
          <a:stretch/>
        </p:blipFill>
        <p:spPr bwMode="auto">
          <a:xfrm>
            <a:off x="2057400" y="4910554"/>
            <a:ext cx="5297702" cy="110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90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14</a:t>
            </a:fld>
            <a:endParaRPr lang="en-US"/>
          </a:p>
        </p:txBody>
      </p:sp>
      <p:pic>
        <p:nvPicPr>
          <p:cNvPr id="4098" name="Picture 2" descr="Full-size image">
            <a:hlinkClick r:id="" tooltip="Full-size image (67K)"/>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60" y="1143000"/>
            <a:ext cx="390144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80360" y="381000"/>
            <a:ext cx="3557384" cy="523220"/>
          </a:xfrm>
          <a:prstGeom prst="rect">
            <a:avLst/>
          </a:prstGeom>
          <a:noFill/>
        </p:spPr>
        <p:txBody>
          <a:bodyPr wrap="none" rtlCol="0">
            <a:spAutoFit/>
          </a:bodyPr>
          <a:lstStyle/>
          <a:p>
            <a:r>
              <a:rPr lang="en-US" sz="2800" b="1" dirty="0" smtClean="0"/>
              <a:t>His-Asp </a:t>
            </a:r>
            <a:r>
              <a:rPr lang="en-US" sz="2800" b="1" dirty="0" err="1" smtClean="0"/>
              <a:t>Phosphorelays</a:t>
            </a:r>
            <a:endParaRPr lang="en-US" sz="2800" b="1" dirty="0"/>
          </a:p>
        </p:txBody>
      </p:sp>
      <p:sp>
        <p:nvSpPr>
          <p:cNvPr id="5" name="TextBox 4"/>
          <p:cNvSpPr txBox="1"/>
          <p:nvPr/>
        </p:nvSpPr>
        <p:spPr>
          <a:xfrm>
            <a:off x="449662" y="1981200"/>
            <a:ext cx="2217338" cy="369332"/>
          </a:xfrm>
          <a:prstGeom prst="rect">
            <a:avLst/>
          </a:prstGeom>
          <a:noFill/>
        </p:spPr>
        <p:txBody>
          <a:bodyPr wrap="none" rtlCol="0">
            <a:spAutoFit/>
          </a:bodyPr>
          <a:lstStyle/>
          <a:p>
            <a:r>
              <a:rPr lang="en-US" i="1" dirty="0" smtClean="0"/>
              <a:t>B. </a:t>
            </a:r>
            <a:r>
              <a:rPr lang="en-US" i="1" dirty="0" err="1" smtClean="0"/>
              <a:t>subtilis</a:t>
            </a:r>
            <a:r>
              <a:rPr lang="en-US" i="1" dirty="0" smtClean="0"/>
              <a:t> </a:t>
            </a:r>
            <a:r>
              <a:rPr lang="en-US" dirty="0" smtClean="0"/>
              <a:t>sporulation</a:t>
            </a:r>
            <a:endParaRPr lang="en-US" dirty="0"/>
          </a:p>
        </p:txBody>
      </p:sp>
      <p:sp>
        <p:nvSpPr>
          <p:cNvPr id="7" name="TextBox 6"/>
          <p:cNvSpPr txBox="1"/>
          <p:nvPr/>
        </p:nvSpPr>
        <p:spPr>
          <a:xfrm>
            <a:off x="424630" y="3657600"/>
            <a:ext cx="2166170" cy="369332"/>
          </a:xfrm>
          <a:prstGeom prst="rect">
            <a:avLst/>
          </a:prstGeom>
          <a:noFill/>
        </p:spPr>
        <p:txBody>
          <a:bodyPr wrap="none" rtlCol="0">
            <a:spAutoFit/>
          </a:bodyPr>
          <a:lstStyle/>
          <a:p>
            <a:r>
              <a:rPr lang="en-US" i="1" dirty="0" smtClean="0"/>
              <a:t>B. pertussis </a:t>
            </a:r>
            <a:r>
              <a:rPr lang="en-US" dirty="0" smtClean="0"/>
              <a:t>virulence</a:t>
            </a:r>
            <a:endParaRPr lang="en-US" dirty="0"/>
          </a:p>
        </p:txBody>
      </p:sp>
      <p:sp>
        <p:nvSpPr>
          <p:cNvPr id="8" name="TextBox 7"/>
          <p:cNvSpPr txBox="1"/>
          <p:nvPr/>
        </p:nvSpPr>
        <p:spPr>
          <a:xfrm>
            <a:off x="0" y="4800600"/>
            <a:ext cx="2860398" cy="369332"/>
          </a:xfrm>
          <a:prstGeom prst="rect">
            <a:avLst/>
          </a:prstGeom>
          <a:noFill/>
        </p:spPr>
        <p:txBody>
          <a:bodyPr wrap="none" rtlCol="0">
            <a:spAutoFit/>
          </a:bodyPr>
          <a:lstStyle/>
          <a:p>
            <a:r>
              <a:rPr lang="en-US" i="1" dirty="0" smtClean="0"/>
              <a:t>S. </a:t>
            </a:r>
            <a:r>
              <a:rPr lang="en-US" i="1" dirty="0" err="1" smtClean="0"/>
              <a:t>cerevisiae</a:t>
            </a:r>
            <a:r>
              <a:rPr lang="en-US" i="1" dirty="0" smtClean="0"/>
              <a:t> </a:t>
            </a:r>
            <a:r>
              <a:rPr lang="en-US" dirty="0" smtClean="0"/>
              <a:t>osmoregulation</a:t>
            </a:r>
            <a:endParaRPr lang="en-US" dirty="0"/>
          </a:p>
        </p:txBody>
      </p:sp>
      <p:sp>
        <p:nvSpPr>
          <p:cNvPr id="6" name="Rectangle 5"/>
          <p:cNvSpPr/>
          <p:nvPr/>
        </p:nvSpPr>
        <p:spPr>
          <a:xfrm>
            <a:off x="4419600" y="1676400"/>
            <a:ext cx="1219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labs.bio.unc.edu/Kieber/two-component/two-component%20cartoon.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2590800" y="5562600"/>
            <a:ext cx="4476749"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61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15</a:t>
            </a:fld>
            <a:endParaRPr lang="en-US"/>
          </a:p>
        </p:txBody>
      </p:sp>
      <p:sp>
        <p:nvSpPr>
          <p:cNvPr id="5" name="Rectangle 4"/>
          <p:cNvSpPr/>
          <p:nvPr/>
        </p:nvSpPr>
        <p:spPr>
          <a:xfrm>
            <a:off x="1212761" y="1371599"/>
            <a:ext cx="6934200" cy="1200329"/>
          </a:xfrm>
          <a:prstGeom prst="rect">
            <a:avLst/>
          </a:prstGeom>
        </p:spPr>
        <p:txBody>
          <a:bodyPr wrap="square">
            <a:spAutoFit/>
          </a:bodyPr>
          <a:lstStyle/>
          <a:p>
            <a:pPr algn="just"/>
            <a:r>
              <a:rPr lang="en-US" dirty="0" smtClean="0">
                <a:solidFill>
                  <a:srgbClr val="C00000"/>
                </a:solidFill>
              </a:rPr>
              <a:t>Why H-D? </a:t>
            </a:r>
            <a:endParaRPr lang="en-US" dirty="0" smtClean="0">
              <a:solidFill>
                <a:srgbClr val="C00000"/>
              </a:solidFill>
            </a:endParaRPr>
          </a:p>
          <a:p>
            <a:pPr algn="just"/>
            <a:r>
              <a:rPr lang="en-US" dirty="0" smtClean="0"/>
              <a:t>The </a:t>
            </a:r>
            <a:r>
              <a:rPr lang="en-US" dirty="0"/>
              <a:t>H and D modules are presumably designed to recognize and dock with one another during </a:t>
            </a:r>
            <a:r>
              <a:rPr lang="en-US" dirty="0" err="1" smtClean="0"/>
              <a:t>phosphotransfer</a:t>
            </a:r>
            <a:r>
              <a:rPr lang="en-US" dirty="0"/>
              <a:t>; the complementary shapes of the H and D modules would most likely preclude D-D and H-H transfers.</a:t>
            </a:r>
          </a:p>
        </p:txBody>
      </p:sp>
      <p:grpSp>
        <p:nvGrpSpPr>
          <p:cNvPr id="6" name="Group 5"/>
          <p:cNvGrpSpPr/>
          <p:nvPr/>
        </p:nvGrpSpPr>
        <p:grpSpPr>
          <a:xfrm>
            <a:off x="1212761" y="3516868"/>
            <a:ext cx="7169239" cy="2045732"/>
            <a:chOff x="1212761" y="3124200"/>
            <a:chExt cx="7169239" cy="2045732"/>
          </a:xfrm>
        </p:grpSpPr>
        <p:sp>
          <p:nvSpPr>
            <p:cNvPr id="4" name="Rectangle 3"/>
            <p:cNvSpPr/>
            <p:nvPr/>
          </p:nvSpPr>
          <p:spPr>
            <a:xfrm>
              <a:off x="1212761" y="3124200"/>
              <a:ext cx="7162800" cy="1754326"/>
            </a:xfrm>
            <a:prstGeom prst="rect">
              <a:avLst/>
            </a:prstGeom>
          </p:spPr>
          <p:txBody>
            <a:bodyPr wrap="square">
              <a:spAutoFit/>
            </a:bodyPr>
            <a:lstStyle/>
            <a:p>
              <a:pPr algn="just"/>
              <a:r>
                <a:rPr lang="en-US" dirty="0" smtClean="0">
                  <a:solidFill>
                    <a:srgbClr val="C00000"/>
                  </a:solidFill>
                  <a:latin typeface="+mj-lt"/>
                </a:rPr>
                <a:t>Why </a:t>
              </a:r>
              <a:r>
                <a:rPr lang="en-US" dirty="0" err="1" smtClean="0">
                  <a:solidFill>
                    <a:srgbClr val="C00000"/>
                  </a:solidFill>
                  <a:latin typeface="+mj-lt"/>
                </a:rPr>
                <a:t>Phosphorelays</a:t>
              </a:r>
              <a:r>
                <a:rPr lang="en-US" dirty="0" smtClean="0">
                  <a:solidFill>
                    <a:srgbClr val="C00000"/>
                  </a:solidFill>
                  <a:latin typeface="+mj-lt"/>
                </a:rPr>
                <a:t>? </a:t>
              </a:r>
              <a:endParaRPr lang="en-US" dirty="0" smtClean="0">
                <a:solidFill>
                  <a:srgbClr val="C00000"/>
                </a:solidFill>
                <a:latin typeface="+mj-lt"/>
              </a:endParaRPr>
            </a:p>
            <a:p>
              <a:pPr algn="just"/>
              <a:r>
                <a:rPr lang="en-US" dirty="0" smtClean="0">
                  <a:latin typeface="+mj-lt"/>
                </a:rPr>
                <a:t>Regulation</a:t>
              </a:r>
              <a:r>
                <a:rPr lang="en-US" dirty="0" smtClean="0">
                  <a:latin typeface="+mj-lt"/>
                </a:rPr>
                <a:t>? </a:t>
              </a:r>
              <a:r>
                <a:rPr lang="en-US" dirty="0">
                  <a:latin typeface="+mj-lt"/>
                </a:rPr>
                <a:t>One possibility is that the intermediate steps in </a:t>
              </a:r>
              <a:r>
                <a:rPr lang="en-US" dirty="0" err="1">
                  <a:latin typeface="+mj-lt"/>
                </a:rPr>
                <a:t>phosphorelays</a:t>
              </a:r>
              <a:r>
                <a:rPr lang="en-US" dirty="0">
                  <a:latin typeface="+mj-lt"/>
                </a:rPr>
                <a:t> provide additional points of control. This is the case for the sporulation </a:t>
              </a:r>
              <a:r>
                <a:rPr lang="en-US" dirty="0" err="1">
                  <a:latin typeface="+mj-lt"/>
                </a:rPr>
                <a:t>phosphorelay</a:t>
              </a:r>
              <a:r>
                <a:rPr lang="en-US" dirty="0">
                  <a:latin typeface="+mj-lt"/>
                </a:rPr>
                <a:t>. Several phosphatases act at various points to provide additional inputs and multiple levels of regulation to control the switch between sporulation and alternative cell fates. </a:t>
              </a:r>
            </a:p>
          </p:txBody>
        </p:sp>
        <p:sp>
          <p:nvSpPr>
            <p:cNvPr id="3" name="TextBox 2"/>
            <p:cNvSpPr txBox="1"/>
            <p:nvPr/>
          </p:nvSpPr>
          <p:spPr>
            <a:xfrm>
              <a:off x="5206194" y="4800600"/>
              <a:ext cx="3175806" cy="369332"/>
            </a:xfrm>
            <a:prstGeom prst="rect">
              <a:avLst/>
            </a:prstGeom>
            <a:noFill/>
          </p:spPr>
          <p:txBody>
            <a:bodyPr wrap="none" rtlCol="0">
              <a:spAutoFit/>
            </a:bodyPr>
            <a:lstStyle/>
            <a:p>
              <a:r>
                <a:rPr lang="en-US" b="1" dirty="0" smtClean="0"/>
                <a:t>(See Fig. 2A </a:t>
              </a:r>
              <a:r>
                <a:rPr lang="en-US" b="1" dirty="0" smtClean="0"/>
                <a:t>in </a:t>
              </a:r>
              <a:r>
                <a:rPr lang="en-US" b="1" dirty="0" smtClean="0"/>
                <a:t>the </a:t>
              </a:r>
              <a:r>
                <a:rPr lang="en-US" b="1" dirty="0" err="1" smtClean="0"/>
                <a:t>Laub</a:t>
              </a:r>
              <a:r>
                <a:rPr lang="en-US" b="1" dirty="0" smtClean="0"/>
                <a:t> review)</a:t>
              </a:r>
              <a:endParaRPr lang="en-US" b="1" dirty="0"/>
            </a:p>
          </p:txBody>
        </p:sp>
      </p:grpSp>
    </p:spTree>
    <p:extLst>
      <p:ext uri="{BB962C8B-B14F-4D97-AF65-F5344CB8AC3E}">
        <p14:creationId xmlns:p14="http://schemas.microsoft.com/office/powerpoint/2010/main" val="22178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2" descr="Full-size image (105 K)">
            <a:hlinkClick r:id="rId2" tooltip="Full-size image (105 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72" y="1219200"/>
            <a:ext cx="7391400"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522330"/>
            <a:ext cx="4648200" cy="707886"/>
          </a:xfrm>
          <a:prstGeom prst="rect">
            <a:avLst/>
          </a:prstGeom>
        </p:spPr>
        <p:txBody>
          <a:bodyPr wrap="square">
            <a:spAutoFit/>
          </a:bodyPr>
          <a:lstStyle/>
          <a:p>
            <a:r>
              <a:rPr lang="en-US" sz="2000" b="1" dirty="0" smtClean="0">
                <a:latin typeface="Arial Narrow" pitchFamily="34" charset="0"/>
              </a:rPr>
              <a:t>29 TCS pathways in </a:t>
            </a:r>
            <a:r>
              <a:rPr lang="en-US" sz="2000" b="1" i="1" dirty="0" smtClean="0">
                <a:latin typeface="Arial Narrow" pitchFamily="34" charset="0"/>
              </a:rPr>
              <a:t>B. </a:t>
            </a:r>
            <a:r>
              <a:rPr lang="en-US" sz="2000" b="1" i="1" dirty="0" err="1" smtClean="0">
                <a:latin typeface="Arial Narrow" pitchFamily="34" charset="0"/>
              </a:rPr>
              <a:t>subtilis</a:t>
            </a:r>
            <a:r>
              <a:rPr lang="en-US" sz="2000" b="1" dirty="0">
                <a:latin typeface="Arial Narrow" pitchFamily="34" charset="0"/>
              </a:rPr>
              <a:t>: no cross-talk</a:t>
            </a:r>
          </a:p>
          <a:p>
            <a:endParaRPr lang="en-US" sz="2000" b="1" i="1" dirty="0">
              <a:solidFill>
                <a:schemeClr val="accent6">
                  <a:lumMod val="50000"/>
                </a:schemeClr>
              </a:solidFill>
              <a:latin typeface="Arial Narrow" pitchFamily="34" charset="0"/>
            </a:endParaRPr>
          </a:p>
        </p:txBody>
      </p:sp>
      <p:sp>
        <p:nvSpPr>
          <p:cNvPr id="6" name="TextBox 5"/>
          <p:cNvSpPr txBox="1"/>
          <p:nvPr/>
        </p:nvSpPr>
        <p:spPr>
          <a:xfrm>
            <a:off x="6553200" y="5457245"/>
            <a:ext cx="2324098" cy="338554"/>
          </a:xfrm>
          <a:prstGeom prst="rect">
            <a:avLst/>
          </a:prstGeom>
          <a:noFill/>
        </p:spPr>
        <p:txBody>
          <a:bodyPr wrap="none" rtlCol="0">
            <a:spAutoFit/>
          </a:bodyPr>
          <a:lstStyle/>
          <a:p>
            <a:r>
              <a:rPr lang="en-US" sz="1600" i="1" dirty="0" err="1" smtClean="0"/>
              <a:t>Szurmant</a:t>
            </a:r>
            <a:r>
              <a:rPr lang="en-US" sz="1600" i="1" dirty="0" smtClean="0"/>
              <a:t> and Hoch, 2010</a:t>
            </a:r>
            <a:endParaRPr lang="en-US" sz="1600" i="1" dirty="0"/>
          </a:p>
        </p:txBody>
      </p:sp>
      <p:sp>
        <p:nvSpPr>
          <p:cNvPr id="7" name="Rectangle 6"/>
          <p:cNvSpPr/>
          <p:nvPr/>
        </p:nvSpPr>
        <p:spPr>
          <a:xfrm>
            <a:off x="2286000" y="5824202"/>
            <a:ext cx="4648200" cy="707886"/>
          </a:xfrm>
          <a:prstGeom prst="rect">
            <a:avLst/>
          </a:prstGeom>
        </p:spPr>
        <p:txBody>
          <a:bodyPr wrap="square">
            <a:spAutoFit/>
          </a:bodyPr>
          <a:lstStyle/>
          <a:p>
            <a:r>
              <a:rPr lang="en-US" sz="2000" b="1" i="1" dirty="0" smtClean="0"/>
              <a:t>E. coli </a:t>
            </a:r>
            <a:r>
              <a:rPr lang="en-US" sz="2000" b="1" dirty="0" smtClean="0"/>
              <a:t>has 66 TCS pathways: </a:t>
            </a:r>
            <a:r>
              <a:rPr lang="en-US" sz="2000" b="1" dirty="0"/>
              <a:t>no cross-talk</a:t>
            </a:r>
          </a:p>
          <a:p>
            <a:endParaRPr lang="en-US" sz="2000" b="1" i="1" dirty="0">
              <a:solidFill>
                <a:srgbClr val="006600"/>
              </a:solidFill>
            </a:endParaRPr>
          </a:p>
        </p:txBody>
      </p:sp>
    </p:spTree>
    <p:extLst>
      <p:ext uri="{BB962C8B-B14F-4D97-AF65-F5344CB8AC3E}">
        <p14:creationId xmlns:p14="http://schemas.microsoft.com/office/powerpoint/2010/main" val="53265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17</a:t>
            </a:fld>
            <a:endParaRPr lang="en-US"/>
          </a:p>
        </p:txBody>
      </p:sp>
      <p:pic>
        <p:nvPicPr>
          <p:cNvPr id="5122" name="Picture 2" descr="Full-size image">
            <a:hlinkClick r:id="" tooltip="Full-size image (38K)"/>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121" y="1447800"/>
            <a:ext cx="4886325" cy="4057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5600" y="6324600"/>
            <a:ext cx="1650195" cy="369332"/>
          </a:xfrm>
          <a:prstGeom prst="rect">
            <a:avLst/>
          </a:prstGeom>
          <a:noFill/>
        </p:spPr>
        <p:txBody>
          <a:bodyPr wrap="none" rtlCol="0">
            <a:spAutoFit/>
          </a:bodyPr>
          <a:lstStyle/>
          <a:p>
            <a:r>
              <a:rPr lang="en-US" i="1" smtClean="0"/>
              <a:t>Jung et al. 2012</a:t>
            </a:r>
            <a:endParaRPr lang="en-US" i="1" dirty="0"/>
          </a:p>
        </p:txBody>
      </p:sp>
      <p:sp>
        <p:nvSpPr>
          <p:cNvPr id="4" name="TextBox 3"/>
          <p:cNvSpPr txBox="1"/>
          <p:nvPr/>
        </p:nvSpPr>
        <p:spPr>
          <a:xfrm>
            <a:off x="1181267" y="511221"/>
            <a:ext cx="7174528" cy="400110"/>
          </a:xfrm>
          <a:prstGeom prst="rect">
            <a:avLst/>
          </a:prstGeom>
          <a:noFill/>
        </p:spPr>
        <p:txBody>
          <a:bodyPr wrap="none" rtlCol="0">
            <a:spAutoFit/>
          </a:bodyPr>
          <a:lstStyle/>
          <a:p>
            <a:r>
              <a:rPr lang="en-US" sz="2000" b="1" dirty="0" smtClean="0"/>
              <a:t>Interconnectivity of TCS networks: Acid </a:t>
            </a:r>
            <a:r>
              <a:rPr lang="en-US" sz="2000" b="1" dirty="0"/>
              <a:t>stress adaptation </a:t>
            </a:r>
            <a:r>
              <a:rPr lang="en-US" sz="2000" b="1" dirty="0" smtClean="0"/>
              <a:t>in </a:t>
            </a:r>
            <a:r>
              <a:rPr lang="en-US" sz="2000" b="1" i="1" dirty="0" smtClean="0"/>
              <a:t>E</a:t>
            </a:r>
            <a:r>
              <a:rPr lang="en-US" sz="2000" b="1" i="1" dirty="0"/>
              <a:t>. coli</a:t>
            </a:r>
          </a:p>
        </p:txBody>
      </p:sp>
      <p:cxnSp>
        <p:nvCxnSpPr>
          <p:cNvPr id="6" name="Straight Arrow Connector 5"/>
          <p:cNvCxnSpPr/>
          <p:nvPr/>
        </p:nvCxnSpPr>
        <p:spPr>
          <a:xfrm>
            <a:off x="1219200" y="19050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1713" y="1720334"/>
            <a:ext cx="887487" cy="369332"/>
          </a:xfrm>
          <a:prstGeom prst="rect">
            <a:avLst/>
          </a:prstGeom>
          <a:noFill/>
        </p:spPr>
        <p:txBody>
          <a:bodyPr wrap="none" rtlCol="0">
            <a:spAutoFit/>
          </a:bodyPr>
          <a:lstStyle/>
          <a:p>
            <a:r>
              <a:rPr lang="en-US" dirty="0" smtClean="0"/>
              <a:t>Low pH</a:t>
            </a:r>
            <a:endParaRPr lang="en-US" dirty="0"/>
          </a:p>
        </p:txBody>
      </p:sp>
      <p:sp>
        <p:nvSpPr>
          <p:cNvPr id="5" name="TextBox 4"/>
          <p:cNvSpPr txBox="1"/>
          <p:nvPr/>
        </p:nvSpPr>
        <p:spPr>
          <a:xfrm>
            <a:off x="869751" y="5739616"/>
            <a:ext cx="7512249" cy="646331"/>
          </a:xfrm>
          <a:prstGeom prst="rect">
            <a:avLst/>
          </a:prstGeom>
          <a:noFill/>
        </p:spPr>
        <p:txBody>
          <a:bodyPr wrap="none" rtlCol="0">
            <a:spAutoFit/>
          </a:bodyPr>
          <a:lstStyle/>
          <a:p>
            <a:pPr algn="ctr"/>
            <a:r>
              <a:rPr lang="en-US" dirty="0"/>
              <a:t>Combinational sensing by several TCSs enables integration of multiple </a:t>
            </a:r>
            <a:r>
              <a:rPr lang="en-US" dirty="0" smtClean="0"/>
              <a:t>stimuli </a:t>
            </a:r>
          </a:p>
          <a:p>
            <a:pPr algn="ctr"/>
            <a:r>
              <a:rPr lang="en-US" dirty="0" smtClean="0"/>
              <a:t>and amplification </a:t>
            </a:r>
            <a:r>
              <a:rPr lang="en-US" dirty="0"/>
              <a:t>of </a:t>
            </a:r>
            <a:r>
              <a:rPr lang="en-US" dirty="0" smtClean="0"/>
              <a:t>signals, while ensuring signaling fidelity </a:t>
            </a:r>
            <a:endParaRPr lang="en-US" dirty="0"/>
          </a:p>
        </p:txBody>
      </p:sp>
      <p:cxnSp>
        <p:nvCxnSpPr>
          <p:cNvPr id="9" name="Straight Arrow Connector 8"/>
          <p:cNvCxnSpPr/>
          <p:nvPr/>
        </p:nvCxnSpPr>
        <p:spPr>
          <a:xfrm flipH="1">
            <a:off x="1905000" y="51054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99" y="4843790"/>
            <a:ext cx="1894301" cy="523220"/>
          </a:xfrm>
          <a:prstGeom prst="rect">
            <a:avLst/>
          </a:prstGeom>
        </p:spPr>
        <p:txBody>
          <a:bodyPr wrap="none">
            <a:spAutoFit/>
          </a:bodyPr>
          <a:lstStyle/>
          <a:p>
            <a:r>
              <a:rPr lang="en-US" sz="1400" dirty="0"/>
              <a:t>T</a:t>
            </a:r>
            <a:r>
              <a:rPr lang="en-US" sz="1400" dirty="0" smtClean="0"/>
              <a:t>urns </a:t>
            </a:r>
            <a:r>
              <a:rPr lang="en-US" sz="1400" dirty="0"/>
              <a:t>on acid-response </a:t>
            </a:r>
            <a:endParaRPr lang="en-US" sz="1400" dirty="0" smtClean="0"/>
          </a:p>
          <a:p>
            <a:r>
              <a:rPr lang="en-US" sz="1400" dirty="0" smtClean="0"/>
              <a:t>genes to </a:t>
            </a:r>
            <a:r>
              <a:rPr lang="en-US" sz="1400" dirty="0"/>
              <a:t>neutralize pH</a:t>
            </a:r>
          </a:p>
        </p:txBody>
      </p:sp>
      <p:sp>
        <p:nvSpPr>
          <p:cNvPr id="11" name="TextBox 10"/>
          <p:cNvSpPr txBox="1"/>
          <p:nvPr/>
        </p:nvSpPr>
        <p:spPr>
          <a:xfrm>
            <a:off x="4518282" y="1358356"/>
            <a:ext cx="723340" cy="369332"/>
          </a:xfrm>
          <a:prstGeom prst="rect">
            <a:avLst/>
          </a:prstGeom>
          <a:noFill/>
        </p:spPr>
        <p:txBody>
          <a:bodyPr wrap="none" rtlCol="0">
            <a:spAutoFit/>
          </a:bodyPr>
          <a:lstStyle/>
          <a:p>
            <a:r>
              <a:rPr lang="en-US" dirty="0" smtClean="0"/>
              <a:t>Mg++</a:t>
            </a:r>
            <a:endParaRPr lang="en-US" dirty="0"/>
          </a:p>
        </p:txBody>
      </p:sp>
    </p:spTree>
    <p:extLst>
      <p:ext uri="{BB962C8B-B14F-4D97-AF65-F5344CB8AC3E}">
        <p14:creationId xmlns:p14="http://schemas.microsoft.com/office/powerpoint/2010/main" val="8732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mn-lt"/>
              </a:rPr>
              <a:t>Two-component systems regulate diverse responses including:</a:t>
            </a:r>
            <a:endParaRPr lang="en-US" sz="2400" dirty="0">
              <a:latin typeface="+mn-lt"/>
            </a:endParaRPr>
          </a:p>
        </p:txBody>
      </p:sp>
      <p:sp>
        <p:nvSpPr>
          <p:cNvPr id="3" name="Content Placeholder 2"/>
          <p:cNvSpPr>
            <a:spLocks noGrp="1"/>
          </p:cNvSpPr>
          <p:nvPr>
            <p:ph idx="1"/>
          </p:nvPr>
        </p:nvSpPr>
        <p:spPr>
          <a:xfrm>
            <a:off x="457200" y="1798637"/>
            <a:ext cx="8229600" cy="4525963"/>
          </a:xfrm>
        </p:spPr>
        <p:txBody>
          <a:bodyPr>
            <a:normAutofit fontScale="55000" lnSpcReduction="20000"/>
          </a:bodyPr>
          <a:lstStyle/>
          <a:p>
            <a:pPr marL="514350" indent="-514350">
              <a:buFont typeface="+mj-lt"/>
              <a:buAutoNum type="arabicPeriod"/>
            </a:pPr>
            <a:r>
              <a:rPr lang="en-US" b="1" dirty="0" smtClean="0"/>
              <a:t>nutrient acquisition </a:t>
            </a:r>
            <a:r>
              <a:rPr lang="en-US" dirty="0" smtClean="0"/>
              <a:t>: nitrogen, phosphorus, carbon</a:t>
            </a:r>
          </a:p>
          <a:p>
            <a:pPr marL="514350" indent="-514350">
              <a:buFont typeface="+mj-lt"/>
              <a:buAutoNum type="arabicPeriod"/>
            </a:pPr>
            <a:endParaRPr lang="en-US" dirty="0" smtClean="0"/>
          </a:p>
          <a:p>
            <a:pPr marL="514350" indent="-514350">
              <a:buFont typeface="+mj-lt"/>
              <a:buAutoNum type="arabicPeriod"/>
            </a:pPr>
            <a:r>
              <a:rPr lang="en-US" b="1" dirty="0" smtClean="0"/>
              <a:t>energy metabolism </a:t>
            </a:r>
            <a:r>
              <a:rPr lang="en-US" dirty="0" smtClean="0"/>
              <a:t>: electron transport systems, uptake and catabolic machinery</a:t>
            </a:r>
          </a:p>
          <a:p>
            <a:pPr marL="514350" indent="-514350">
              <a:buFont typeface="+mj-lt"/>
              <a:buAutoNum type="arabicPeriod"/>
            </a:pPr>
            <a:endParaRPr lang="en-US" dirty="0" smtClean="0"/>
          </a:p>
          <a:p>
            <a:pPr marL="514350" indent="-514350">
              <a:buFont typeface="+mj-lt"/>
              <a:buAutoNum type="arabicPeriod"/>
            </a:pPr>
            <a:r>
              <a:rPr lang="en-US" b="1" dirty="0" smtClean="0"/>
              <a:t>adaptation to physical or chemical aspects of the environment </a:t>
            </a:r>
            <a:r>
              <a:rPr lang="en-US" dirty="0" smtClean="0"/>
              <a:t>: </a:t>
            </a:r>
            <a:r>
              <a:rPr lang="en-US" b="1" dirty="0" smtClean="0">
                <a:solidFill>
                  <a:srgbClr val="006600"/>
                </a:solidFill>
              </a:rPr>
              <a:t>chemotaxis</a:t>
            </a:r>
            <a:r>
              <a:rPr lang="en-US" b="1" dirty="0" smtClean="0"/>
              <a:t>, </a:t>
            </a:r>
            <a:r>
              <a:rPr lang="en-US" dirty="0" smtClean="0"/>
              <a:t>pH,  </a:t>
            </a:r>
            <a:r>
              <a:rPr lang="en-US" b="1" dirty="0" smtClean="0">
                <a:solidFill>
                  <a:srgbClr val="006600"/>
                </a:solidFill>
              </a:rPr>
              <a:t>Mg</a:t>
            </a:r>
            <a:r>
              <a:rPr lang="en-US" dirty="0" smtClean="0"/>
              <a:t>  </a:t>
            </a:r>
            <a:r>
              <a:rPr lang="en-US" b="1" dirty="0" err="1" smtClean="0">
                <a:solidFill>
                  <a:srgbClr val="006600"/>
                </a:solidFill>
              </a:rPr>
              <a:t>osmolarity</a:t>
            </a:r>
            <a:r>
              <a:rPr lang="en-US" dirty="0" smtClean="0"/>
              <a:t>, light quality</a:t>
            </a:r>
          </a:p>
          <a:p>
            <a:pPr marL="514350" indent="-514350">
              <a:buFont typeface="+mj-lt"/>
              <a:buAutoNum type="arabicPeriod"/>
            </a:pPr>
            <a:endParaRPr lang="en-US" dirty="0" smtClean="0"/>
          </a:p>
          <a:p>
            <a:pPr marL="514350" indent="-514350">
              <a:buFont typeface="+mj-lt"/>
              <a:buAutoNum type="arabicPeriod"/>
            </a:pPr>
            <a:r>
              <a:rPr lang="en-US" b="1" dirty="0" smtClean="0"/>
              <a:t>complex developmental pathways</a:t>
            </a:r>
            <a:r>
              <a:rPr lang="en-US" dirty="0" smtClean="0"/>
              <a:t>: sporulation,</a:t>
            </a:r>
            <a:r>
              <a:rPr lang="en-US" dirty="0" smtClean="0">
                <a:solidFill>
                  <a:srgbClr val="00B0F0"/>
                </a:solidFill>
              </a:rPr>
              <a:t> </a:t>
            </a:r>
            <a:r>
              <a:rPr lang="en-US" dirty="0" smtClean="0"/>
              <a:t>fruiting body development, swarmer cell production</a:t>
            </a:r>
          </a:p>
          <a:p>
            <a:pPr marL="514350" indent="-514350">
              <a:buFont typeface="+mj-lt"/>
              <a:buAutoNum type="arabicPeriod"/>
            </a:pPr>
            <a:endParaRPr lang="en-US" dirty="0" smtClean="0"/>
          </a:p>
          <a:p>
            <a:pPr marL="514350" indent="-514350">
              <a:buFont typeface="+mj-lt"/>
              <a:buAutoNum type="arabicPeriod"/>
            </a:pPr>
            <a:r>
              <a:rPr lang="en-US" b="1" dirty="0" smtClean="0"/>
              <a:t>virulence</a:t>
            </a:r>
            <a:r>
              <a:rPr lang="en-US" dirty="0" smtClean="0">
                <a:solidFill>
                  <a:srgbClr val="006600"/>
                </a:solidFill>
              </a:rPr>
              <a:t> </a:t>
            </a:r>
            <a:r>
              <a:rPr lang="en-US" dirty="0" smtClean="0"/>
              <a:t>: plasmid transfer (conjugation), degradative secretions, toxin production</a:t>
            </a:r>
          </a:p>
          <a:p>
            <a:pPr marL="514350" indent="-514350">
              <a:buFont typeface="+mj-lt"/>
              <a:buAutoNum type="arabicPeriod"/>
            </a:pPr>
            <a:endParaRPr lang="en-US" dirty="0" smtClean="0"/>
          </a:p>
          <a:p>
            <a:pPr marL="514350" indent="-514350">
              <a:buFont typeface="+mj-lt"/>
              <a:buAutoNum type="arabicPeriod"/>
            </a:pPr>
            <a:r>
              <a:rPr lang="en-US" b="1" dirty="0" smtClean="0">
                <a:solidFill>
                  <a:srgbClr val="006600"/>
                </a:solidFill>
              </a:rPr>
              <a:t>Quorum sensing: </a:t>
            </a:r>
            <a:r>
              <a:rPr lang="en-US" dirty="0" smtClean="0"/>
              <a:t>light production, secretion of degradative enzymes, surfactants</a:t>
            </a:r>
          </a:p>
          <a:p>
            <a:endParaRPr lang="en-US" dirty="0"/>
          </a:p>
        </p:txBody>
      </p:sp>
    </p:spTree>
    <p:extLst>
      <p:ext uri="{BB962C8B-B14F-4D97-AF65-F5344CB8AC3E}">
        <p14:creationId xmlns:p14="http://schemas.microsoft.com/office/powerpoint/2010/main" val="5644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19</a:t>
            </a:fld>
            <a:endParaRPr lang="en-US"/>
          </a:p>
        </p:txBody>
      </p:sp>
      <p:sp>
        <p:nvSpPr>
          <p:cNvPr id="3" name="TextBox 2"/>
          <p:cNvSpPr txBox="1"/>
          <p:nvPr/>
        </p:nvSpPr>
        <p:spPr>
          <a:xfrm>
            <a:off x="1828800" y="2384286"/>
            <a:ext cx="5622245" cy="707886"/>
          </a:xfrm>
          <a:prstGeom prst="rect">
            <a:avLst/>
          </a:prstGeom>
          <a:noFill/>
        </p:spPr>
        <p:txBody>
          <a:bodyPr wrap="none" rtlCol="0">
            <a:spAutoFit/>
          </a:bodyPr>
          <a:lstStyle/>
          <a:p>
            <a:pPr algn="ctr"/>
            <a:r>
              <a:rPr lang="en-US" sz="2000" b="1" dirty="0" smtClean="0"/>
              <a:t>With so many stresses (signals), and so many TCSs, </a:t>
            </a:r>
          </a:p>
          <a:p>
            <a:pPr algn="ctr"/>
            <a:r>
              <a:rPr lang="en-US" sz="2000" b="1" dirty="0" smtClean="0"/>
              <a:t>how does a cell make an informed choice? </a:t>
            </a:r>
            <a:endParaRPr lang="en-US" sz="2000" b="1" dirty="0"/>
          </a:p>
        </p:txBody>
      </p:sp>
    </p:spTree>
    <p:extLst>
      <p:ext uri="{BB962C8B-B14F-4D97-AF65-F5344CB8AC3E}">
        <p14:creationId xmlns:p14="http://schemas.microsoft.com/office/powerpoint/2010/main" val="63992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 Two-Component System is a Key Part of the Chemotaxis System</a:t>
            </a:r>
            <a:endParaRPr lang="en-US" sz="2800" dirty="0"/>
          </a:p>
        </p:txBody>
      </p:sp>
      <p:pic>
        <p:nvPicPr>
          <p:cNvPr id="6" name="Picture 11" descr="a picture"/>
          <p:cNvPicPr>
            <a:picLocks noChangeAspect="1" noChangeArrowheads="1"/>
          </p:cNvPicPr>
          <p:nvPr/>
        </p:nvPicPr>
        <p:blipFill>
          <a:blip r:embed="rId2">
            <a:extLst>
              <a:ext uri="{28A0092B-C50C-407E-A947-70E740481C1C}">
                <a14:useLocalDpi xmlns:a14="http://schemas.microsoft.com/office/drawing/2010/main" val="0"/>
              </a:ext>
            </a:extLst>
          </a:blip>
          <a:srcRect l="3200" t="10400" r="2400" b="6400"/>
          <a:stretch>
            <a:fillRect/>
          </a:stretch>
        </p:blipFill>
        <p:spPr bwMode="auto">
          <a:xfrm>
            <a:off x="1592385" y="1676400"/>
            <a:ext cx="541801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667000" y="2971800"/>
            <a:ext cx="1905000" cy="990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06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20</a:t>
            </a:fld>
            <a:endParaRPr lang="en-US"/>
          </a:p>
        </p:txBody>
      </p:sp>
      <p:sp>
        <p:nvSpPr>
          <p:cNvPr id="3" name="TextBox 2"/>
          <p:cNvSpPr txBox="1"/>
          <p:nvPr/>
        </p:nvSpPr>
        <p:spPr>
          <a:xfrm>
            <a:off x="926858" y="685800"/>
            <a:ext cx="6953507" cy="923330"/>
          </a:xfrm>
          <a:prstGeom prst="rect">
            <a:avLst/>
          </a:prstGeom>
          <a:noFill/>
        </p:spPr>
        <p:txBody>
          <a:bodyPr wrap="none" rtlCol="0">
            <a:spAutoFit/>
          </a:bodyPr>
          <a:lstStyle/>
          <a:p>
            <a:pPr algn="ctr"/>
            <a:endParaRPr lang="en-US" b="1" dirty="0" smtClean="0">
              <a:solidFill>
                <a:schemeClr val="accent6">
                  <a:lumMod val="50000"/>
                </a:schemeClr>
              </a:solidFill>
              <a:latin typeface="Arial Narrow" pitchFamily="34" charset="0"/>
            </a:endParaRPr>
          </a:p>
          <a:p>
            <a:pPr algn="ctr"/>
            <a:r>
              <a:rPr lang="en-US" b="1" dirty="0" smtClean="0"/>
              <a:t>1. </a:t>
            </a:r>
            <a:r>
              <a:rPr lang="en-US" b="1" dirty="0" smtClean="0"/>
              <a:t>Chemotaxis - Multiple sensors acting on a single response regulator: </a:t>
            </a:r>
          </a:p>
          <a:p>
            <a:pPr algn="ctr"/>
            <a:endParaRPr lang="en-US" b="1" dirty="0">
              <a:solidFill>
                <a:schemeClr val="accent6">
                  <a:lumMod val="50000"/>
                </a:schemeClr>
              </a:solidFill>
              <a:latin typeface="Arial Narrow" pitchFamily="34" charset="0"/>
            </a:endParaRPr>
          </a:p>
        </p:txBody>
      </p:sp>
      <p:pic>
        <p:nvPicPr>
          <p:cNvPr id="4" name="Picture 2" descr="http://chemotaxis.biology.utah.edu/Parkinson_Lab/projects/ecolichemotaxis/Fig.%2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599"/>
            <a:ext cx="47815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21</a:t>
            </a:fld>
            <a:endParaRPr lang="en-US"/>
          </a:p>
        </p:txBody>
      </p:sp>
      <p:pic>
        <p:nvPicPr>
          <p:cNvPr id="3074" name="Picture 2" descr="Full-size image (23 K)">
            <a:hlinkClick r:id="" tooltip="Full-size image (23 K)"/>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391" b="62423"/>
          <a:stretch/>
        </p:blipFill>
        <p:spPr bwMode="auto">
          <a:xfrm>
            <a:off x="4724400" y="1267047"/>
            <a:ext cx="2826292" cy="314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53980" y="6505546"/>
            <a:ext cx="2340705" cy="338554"/>
          </a:xfrm>
          <a:prstGeom prst="rect">
            <a:avLst/>
          </a:prstGeom>
          <a:noFill/>
        </p:spPr>
        <p:txBody>
          <a:bodyPr wrap="none" rtlCol="0">
            <a:spAutoFit/>
          </a:bodyPr>
          <a:lstStyle/>
          <a:p>
            <a:r>
              <a:rPr lang="en-US" sz="1600" i="1" dirty="0" err="1" smtClean="0"/>
              <a:t>Bijlsma</a:t>
            </a:r>
            <a:r>
              <a:rPr lang="en-US" sz="1600" i="1" dirty="0" smtClean="0"/>
              <a:t> &amp; </a:t>
            </a:r>
            <a:r>
              <a:rPr lang="en-US" sz="1600" i="1" dirty="0" err="1" smtClean="0"/>
              <a:t>Groisman</a:t>
            </a:r>
            <a:r>
              <a:rPr lang="en-US" sz="1600" i="1" dirty="0" smtClean="0"/>
              <a:t>, 2003</a:t>
            </a:r>
            <a:endParaRPr lang="en-US" sz="1600" i="1" dirty="0"/>
          </a:p>
        </p:txBody>
      </p:sp>
      <p:sp>
        <p:nvSpPr>
          <p:cNvPr id="5" name="TextBox 4"/>
          <p:cNvSpPr txBox="1"/>
          <p:nvPr/>
        </p:nvSpPr>
        <p:spPr>
          <a:xfrm>
            <a:off x="1098077" y="304800"/>
            <a:ext cx="6430158" cy="784830"/>
          </a:xfrm>
          <a:prstGeom prst="rect">
            <a:avLst/>
          </a:prstGeom>
          <a:noFill/>
        </p:spPr>
        <p:txBody>
          <a:bodyPr wrap="none" rtlCol="0">
            <a:spAutoFit/>
          </a:bodyPr>
          <a:lstStyle/>
          <a:p>
            <a:pPr algn="ctr"/>
            <a:r>
              <a:rPr lang="en-US" b="1" dirty="0" smtClean="0"/>
              <a:t>2. Sporulation in </a:t>
            </a:r>
            <a:r>
              <a:rPr lang="en-US" b="1" i="1" dirty="0" smtClean="0"/>
              <a:t>B. subtilis</a:t>
            </a:r>
            <a:r>
              <a:rPr lang="en-US" b="1" i="1" dirty="0"/>
              <a:t>: </a:t>
            </a:r>
            <a:r>
              <a:rPr lang="en-US" b="1" dirty="0" smtClean="0"/>
              <a:t>Multiple </a:t>
            </a:r>
            <a:r>
              <a:rPr lang="en-US" b="1" dirty="0" smtClean="0"/>
              <a:t>kinases acting on a single RR</a:t>
            </a:r>
          </a:p>
          <a:p>
            <a:pPr algn="ctr">
              <a:lnSpc>
                <a:spcPct val="150000"/>
              </a:lnSpc>
            </a:pPr>
            <a:r>
              <a:rPr lang="en-US" b="1" dirty="0" smtClean="0"/>
              <a:t>Phosphatases </a:t>
            </a:r>
            <a:r>
              <a:rPr lang="en-US" b="1" dirty="0"/>
              <a:t>can interrupt </a:t>
            </a:r>
            <a:r>
              <a:rPr lang="en-US" b="1" dirty="0" err="1"/>
              <a:t>phosphoryl</a:t>
            </a:r>
            <a:r>
              <a:rPr lang="en-US" b="1" dirty="0"/>
              <a:t> flow </a:t>
            </a:r>
            <a:endParaRPr lang="en-US" b="1" i="1" dirty="0"/>
          </a:p>
        </p:txBody>
      </p:sp>
      <p:pic>
        <p:nvPicPr>
          <p:cNvPr id="6" name="Picture 2" descr="Full-size image (105 K)">
            <a:hlinkClick r:id="rId3" tooltip="Full-size image (105 K)"/>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616" t="2148" r="12320" b="47230"/>
          <a:stretch/>
        </p:blipFill>
        <p:spPr bwMode="auto">
          <a:xfrm>
            <a:off x="914400" y="1219200"/>
            <a:ext cx="3239341" cy="3134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1362" y="4508718"/>
            <a:ext cx="7975437" cy="1815882"/>
          </a:xfrm>
          <a:prstGeom prst="rect">
            <a:avLst/>
          </a:prstGeom>
        </p:spPr>
        <p:txBody>
          <a:bodyPr wrap="square">
            <a:spAutoFit/>
          </a:bodyPr>
          <a:lstStyle/>
          <a:p>
            <a:pPr algn="just"/>
            <a:r>
              <a:rPr lang="en-US" sz="1600" dirty="0" smtClean="0"/>
              <a:t>The </a:t>
            </a:r>
            <a:r>
              <a:rPr lang="en-US" sz="1600" dirty="0"/>
              <a:t>Kin proteins exhibit sequence similarity in the residues surrounding the </a:t>
            </a:r>
            <a:r>
              <a:rPr lang="en-US" sz="1600" dirty="0" err="1"/>
              <a:t>phosphorylatable</a:t>
            </a:r>
            <a:r>
              <a:rPr lang="en-US" sz="1600" dirty="0"/>
              <a:t> histidine residue that will donate the phosphoryl group to the conserved </a:t>
            </a:r>
            <a:r>
              <a:rPr lang="en-US" sz="1600" dirty="0" err="1"/>
              <a:t>aspartatyl</a:t>
            </a:r>
            <a:r>
              <a:rPr lang="en-US" sz="1600" dirty="0"/>
              <a:t> residue in </a:t>
            </a:r>
            <a:r>
              <a:rPr lang="en-US" sz="1600" dirty="0" smtClean="0"/>
              <a:t>Spo0F, </a:t>
            </a:r>
            <a:r>
              <a:rPr lang="en-US" sz="1600" dirty="0"/>
              <a:t>but differ in their putative sensing domains, indicating that they respond to different ligands or conditions. </a:t>
            </a:r>
            <a:endParaRPr lang="en-US" sz="1600" dirty="0" smtClean="0"/>
          </a:p>
          <a:p>
            <a:pPr algn="just"/>
            <a:endParaRPr lang="en-US" sz="1600" dirty="0" smtClean="0"/>
          </a:p>
          <a:p>
            <a:pPr algn="just"/>
            <a:r>
              <a:rPr lang="en-US" sz="1600" dirty="0" err="1"/>
              <a:t>RapA</a:t>
            </a:r>
            <a:r>
              <a:rPr lang="en-US" sz="1600" dirty="0"/>
              <a:t> and </a:t>
            </a:r>
            <a:r>
              <a:rPr lang="en-US" sz="1600" dirty="0" err="1"/>
              <a:t>SpoOE</a:t>
            </a:r>
            <a:r>
              <a:rPr lang="en-US" sz="1600" dirty="0"/>
              <a:t> are </a:t>
            </a:r>
            <a:r>
              <a:rPr lang="en-US" sz="1600" dirty="0" smtClean="0"/>
              <a:t>phosphatases </a:t>
            </a:r>
            <a:r>
              <a:rPr lang="en-US" sz="1600" dirty="0"/>
              <a:t>that ensure that sporulation does not occur during vegetative growth. </a:t>
            </a:r>
          </a:p>
        </p:txBody>
      </p:sp>
      <p:grpSp>
        <p:nvGrpSpPr>
          <p:cNvPr id="10" name="Group 9"/>
          <p:cNvGrpSpPr/>
          <p:nvPr/>
        </p:nvGrpSpPr>
        <p:grpSpPr>
          <a:xfrm>
            <a:off x="5562600" y="2328446"/>
            <a:ext cx="3381547" cy="338554"/>
            <a:chOff x="5562600" y="2328446"/>
            <a:chExt cx="3381547" cy="338554"/>
          </a:xfrm>
        </p:grpSpPr>
        <p:sp>
          <p:nvSpPr>
            <p:cNvPr id="7" name="TextBox 6"/>
            <p:cNvSpPr txBox="1"/>
            <p:nvPr/>
          </p:nvSpPr>
          <p:spPr>
            <a:xfrm>
              <a:off x="7239000" y="2328446"/>
              <a:ext cx="1705147" cy="338554"/>
            </a:xfrm>
            <a:prstGeom prst="rect">
              <a:avLst/>
            </a:prstGeom>
            <a:noFill/>
          </p:spPr>
          <p:txBody>
            <a:bodyPr wrap="none" rtlCol="0">
              <a:spAutoFit/>
            </a:bodyPr>
            <a:lstStyle/>
            <a:p>
              <a:r>
                <a:rPr lang="en-US" sz="1600" dirty="0" smtClean="0"/>
                <a:t>Vegetative growth</a:t>
              </a:r>
              <a:endParaRPr lang="en-US" sz="1600" dirty="0"/>
            </a:p>
          </p:txBody>
        </p:sp>
        <p:cxnSp>
          <p:nvCxnSpPr>
            <p:cNvPr id="9" name="Straight Arrow Connector 8"/>
            <p:cNvCxnSpPr/>
            <p:nvPr/>
          </p:nvCxnSpPr>
          <p:spPr>
            <a:xfrm flipH="1">
              <a:off x="5562600" y="2497723"/>
              <a:ext cx="1676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39000" y="3599121"/>
            <a:ext cx="1555685" cy="338554"/>
            <a:chOff x="5789676" y="2328446"/>
            <a:chExt cx="1555685" cy="338554"/>
          </a:xfrm>
        </p:grpSpPr>
        <p:sp>
          <p:nvSpPr>
            <p:cNvPr id="13" name="TextBox 12"/>
            <p:cNvSpPr txBox="1"/>
            <p:nvPr/>
          </p:nvSpPr>
          <p:spPr>
            <a:xfrm>
              <a:off x="6664854" y="2328446"/>
              <a:ext cx="680507" cy="338554"/>
            </a:xfrm>
            <a:prstGeom prst="rect">
              <a:avLst/>
            </a:prstGeom>
            <a:noFill/>
          </p:spPr>
          <p:txBody>
            <a:bodyPr wrap="none" rtlCol="0">
              <a:spAutoFit/>
            </a:bodyPr>
            <a:lstStyle/>
            <a:p>
              <a:r>
                <a:rPr lang="en-US" sz="1600" dirty="0" smtClean="0"/>
                <a:t>Stress</a:t>
              </a:r>
              <a:endParaRPr lang="en-US" sz="1600" dirty="0"/>
            </a:p>
          </p:txBody>
        </p:sp>
        <p:cxnSp>
          <p:nvCxnSpPr>
            <p:cNvPr id="14" name="Straight Arrow Connector 13"/>
            <p:cNvCxnSpPr/>
            <p:nvPr/>
          </p:nvCxnSpPr>
          <p:spPr>
            <a:xfrm flipH="1">
              <a:off x="5789676" y="2497723"/>
              <a:ext cx="8397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61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22</a:t>
            </a:fld>
            <a:endParaRPr lang="en-US"/>
          </a:p>
        </p:txBody>
      </p:sp>
      <p:sp>
        <p:nvSpPr>
          <p:cNvPr id="7" name="TextBox 6"/>
          <p:cNvSpPr txBox="1"/>
          <p:nvPr/>
        </p:nvSpPr>
        <p:spPr>
          <a:xfrm>
            <a:off x="6475228" y="6519446"/>
            <a:ext cx="2340705" cy="338554"/>
          </a:xfrm>
          <a:prstGeom prst="rect">
            <a:avLst/>
          </a:prstGeom>
          <a:noFill/>
        </p:spPr>
        <p:txBody>
          <a:bodyPr wrap="none" rtlCol="0">
            <a:spAutoFit/>
          </a:bodyPr>
          <a:lstStyle/>
          <a:p>
            <a:r>
              <a:rPr lang="en-US" sz="1600" i="1" dirty="0" err="1" smtClean="0"/>
              <a:t>Bijlsma</a:t>
            </a:r>
            <a:r>
              <a:rPr lang="en-US" sz="1600" i="1" dirty="0" smtClean="0"/>
              <a:t> &amp; </a:t>
            </a:r>
            <a:r>
              <a:rPr lang="en-US" sz="1600" i="1" dirty="0" err="1" smtClean="0"/>
              <a:t>Groisman</a:t>
            </a:r>
            <a:r>
              <a:rPr lang="en-US" sz="1600" i="1" dirty="0" smtClean="0"/>
              <a:t>, 2003</a:t>
            </a:r>
            <a:endParaRPr lang="en-US" sz="1600" i="1" dirty="0"/>
          </a:p>
        </p:txBody>
      </p:sp>
      <p:sp>
        <p:nvSpPr>
          <p:cNvPr id="8" name="TextBox 7"/>
          <p:cNvSpPr txBox="1"/>
          <p:nvPr/>
        </p:nvSpPr>
        <p:spPr>
          <a:xfrm>
            <a:off x="2133600" y="499377"/>
            <a:ext cx="5175904" cy="400110"/>
          </a:xfrm>
          <a:prstGeom prst="rect">
            <a:avLst/>
          </a:prstGeom>
          <a:noFill/>
        </p:spPr>
        <p:txBody>
          <a:bodyPr wrap="none" rtlCol="0">
            <a:spAutoFit/>
          </a:bodyPr>
          <a:lstStyle/>
          <a:p>
            <a:r>
              <a:rPr lang="en-US" sz="2000" b="1" dirty="0" smtClean="0"/>
              <a:t>3. Multiple signals, Multiple TCS, One response</a:t>
            </a:r>
            <a:endParaRPr lang="en-US" sz="2000" b="1" dirty="0"/>
          </a:p>
        </p:txBody>
      </p:sp>
      <p:sp>
        <p:nvSpPr>
          <p:cNvPr id="3" name="Rectangle 2"/>
          <p:cNvSpPr/>
          <p:nvPr/>
        </p:nvSpPr>
        <p:spPr>
          <a:xfrm>
            <a:off x="495300" y="4648200"/>
            <a:ext cx="8153400" cy="1323439"/>
          </a:xfrm>
          <a:prstGeom prst="rect">
            <a:avLst/>
          </a:prstGeom>
        </p:spPr>
        <p:txBody>
          <a:bodyPr wrap="square">
            <a:spAutoFit/>
          </a:bodyPr>
          <a:lstStyle/>
          <a:p>
            <a:pPr algn="just"/>
            <a:r>
              <a:rPr lang="en-US" sz="1600" dirty="0"/>
              <a:t>The </a:t>
            </a:r>
            <a:r>
              <a:rPr lang="en-US" sz="1600" i="1" dirty="0" err="1"/>
              <a:t>ugd</a:t>
            </a:r>
            <a:r>
              <a:rPr lang="en-US" sz="1600" dirty="0"/>
              <a:t> gene is necessary for the </a:t>
            </a:r>
            <a:r>
              <a:rPr lang="en-US" sz="1600" dirty="0" err="1"/>
              <a:t>PmrA</a:t>
            </a:r>
            <a:r>
              <a:rPr lang="en-US" sz="1600" dirty="0"/>
              <a:t>-controlled </a:t>
            </a:r>
            <a:r>
              <a:rPr lang="en-US" sz="1600" b="1" dirty="0"/>
              <a:t>modification of the lipopolysaccharide</a:t>
            </a:r>
            <a:r>
              <a:rPr lang="en-US" sz="1600" dirty="0"/>
              <a:t> and the </a:t>
            </a:r>
            <a:r>
              <a:rPr lang="en-US" sz="1600" dirty="0" err="1"/>
              <a:t>RcsB</a:t>
            </a:r>
            <a:r>
              <a:rPr lang="en-US" sz="1600" dirty="0"/>
              <a:t>-dependent </a:t>
            </a:r>
            <a:r>
              <a:rPr lang="en-US" sz="1600" b="1" dirty="0"/>
              <a:t>production of the </a:t>
            </a:r>
            <a:r>
              <a:rPr lang="en-US" sz="1600" b="1" dirty="0" err="1"/>
              <a:t>colanic</a:t>
            </a:r>
            <a:r>
              <a:rPr lang="en-US" sz="1600" b="1" dirty="0"/>
              <a:t> acid capsule</a:t>
            </a:r>
            <a:r>
              <a:rPr lang="en-US" sz="1600" dirty="0" smtClean="0"/>
              <a:t>.</a:t>
            </a:r>
          </a:p>
          <a:p>
            <a:pPr algn="just"/>
            <a:endParaRPr lang="en-US" sz="1600" dirty="0" smtClean="0"/>
          </a:p>
          <a:p>
            <a:pPr algn="just"/>
            <a:r>
              <a:rPr lang="en-US" sz="1600" dirty="0" smtClean="0"/>
              <a:t>The </a:t>
            </a:r>
            <a:r>
              <a:rPr lang="en-US" sz="1600" dirty="0"/>
              <a:t>presence of distinct binding sites for the </a:t>
            </a:r>
            <a:r>
              <a:rPr lang="en-US" sz="1600" dirty="0" err="1"/>
              <a:t>PmrA</a:t>
            </a:r>
            <a:r>
              <a:rPr lang="en-US" sz="1600" dirty="0"/>
              <a:t> and </a:t>
            </a:r>
            <a:r>
              <a:rPr lang="en-US" sz="1600" dirty="0" err="1"/>
              <a:t>RcsB</a:t>
            </a:r>
            <a:r>
              <a:rPr lang="en-US" sz="1600" dirty="0"/>
              <a:t> response regulators in the </a:t>
            </a:r>
            <a:r>
              <a:rPr lang="en-US" sz="1600" i="1" dirty="0" err="1"/>
              <a:t>ugd</a:t>
            </a:r>
            <a:r>
              <a:rPr lang="en-US" sz="1600" dirty="0"/>
              <a:t> promoter allows for two different signals to activate the </a:t>
            </a:r>
            <a:r>
              <a:rPr lang="en-US" sz="1600" i="1" dirty="0" err="1"/>
              <a:t>ugd</a:t>
            </a:r>
            <a:r>
              <a:rPr lang="en-US" sz="1600" dirty="0"/>
              <a:t> gene independently.</a:t>
            </a:r>
          </a:p>
        </p:txBody>
      </p:sp>
      <p:pic>
        <p:nvPicPr>
          <p:cNvPr id="10" name="Picture 2" descr="Full-size image (23 K)"/>
          <p:cNvPicPr>
            <a:picLocks noChangeAspect="1" noChangeArrowheads="1"/>
          </p:cNvPicPr>
          <p:nvPr/>
        </p:nvPicPr>
        <p:blipFill rotWithShape="1">
          <a:blip r:embed="rId2">
            <a:extLst>
              <a:ext uri="{28A0092B-C50C-407E-A947-70E740481C1C}">
                <a14:useLocalDpi xmlns:a14="http://schemas.microsoft.com/office/drawing/2010/main" val="0"/>
              </a:ext>
            </a:extLst>
          </a:blip>
          <a:srcRect t="65049" b="-1004"/>
          <a:stretch/>
        </p:blipFill>
        <p:spPr bwMode="auto">
          <a:xfrm>
            <a:off x="914400" y="1031358"/>
            <a:ext cx="7538158"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0" y="4114800"/>
            <a:ext cx="3677669" cy="381000"/>
            <a:chOff x="4572000" y="4114800"/>
            <a:chExt cx="3677669" cy="381000"/>
          </a:xfrm>
        </p:grpSpPr>
        <p:sp>
          <p:nvSpPr>
            <p:cNvPr id="12" name="Oval 11"/>
            <p:cNvSpPr/>
            <p:nvPr/>
          </p:nvSpPr>
          <p:spPr>
            <a:xfrm>
              <a:off x="4572000" y="4114800"/>
              <a:ext cx="1371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15247" y="4157246"/>
              <a:ext cx="2334422" cy="307777"/>
            </a:xfrm>
            <a:prstGeom prst="rect">
              <a:avLst/>
            </a:prstGeom>
            <a:noFill/>
          </p:spPr>
          <p:txBody>
            <a:bodyPr wrap="none" rtlCol="0">
              <a:spAutoFit/>
            </a:bodyPr>
            <a:lstStyle/>
            <a:p>
              <a:r>
                <a:rPr lang="en-US" sz="1400" b="1" dirty="0" smtClean="0"/>
                <a:t>LPS </a:t>
              </a:r>
              <a:r>
                <a:rPr lang="en-US" sz="1400" b="1" dirty="0" err="1" smtClean="0"/>
                <a:t>modf</a:t>
              </a:r>
              <a:r>
                <a:rPr lang="en-US" sz="1400" b="1" dirty="0" smtClean="0"/>
                <a:t>. and Capsule prod. </a:t>
              </a:r>
              <a:endParaRPr lang="en-US" sz="1400" b="1" dirty="0"/>
            </a:p>
          </p:txBody>
        </p:sp>
      </p:grpSp>
    </p:spTree>
    <p:extLst>
      <p:ext uri="{BB962C8B-B14F-4D97-AF65-F5344CB8AC3E}">
        <p14:creationId xmlns:p14="http://schemas.microsoft.com/office/powerpoint/2010/main" val="2059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23</a:t>
            </a:fld>
            <a:endParaRPr lang="en-US"/>
          </a:p>
        </p:txBody>
      </p:sp>
      <p:sp>
        <p:nvSpPr>
          <p:cNvPr id="7" name="TextBox 6"/>
          <p:cNvSpPr txBox="1"/>
          <p:nvPr/>
        </p:nvSpPr>
        <p:spPr>
          <a:xfrm>
            <a:off x="6475228" y="6519446"/>
            <a:ext cx="2340705" cy="338554"/>
          </a:xfrm>
          <a:prstGeom prst="rect">
            <a:avLst/>
          </a:prstGeom>
          <a:noFill/>
        </p:spPr>
        <p:txBody>
          <a:bodyPr wrap="none" rtlCol="0">
            <a:spAutoFit/>
          </a:bodyPr>
          <a:lstStyle/>
          <a:p>
            <a:r>
              <a:rPr lang="en-US" sz="1600" i="1" dirty="0" err="1" smtClean="0"/>
              <a:t>Bijlsma</a:t>
            </a:r>
            <a:r>
              <a:rPr lang="en-US" sz="1600" i="1" dirty="0" smtClean="0"/>
              <a:t> &amp; </a:t>
            </a:r>
            <a:r>
              <a:rPr lang="en-US" sz="1600" i="1" dirty="0" err="1" smtClean="0"/>
              <a:t>Groisman</a:t>
            </a:r>
            <a:r>
              <a:rPr lang="en-US" sz="1600" i="1" dirty="0" smtClean="0"/>
              <a:t>, 2003</a:t>
            </a:r>
            <a:endParaRPr lang="en-US" sz="1600" i="1" dirty="0"/>
          </a:p>
        </p:txBody>
      </p:sp>
      <p:sp>
        <p:nvSpPr>
          <p:cNvPr id="8" name="TextBox 7"/>
          <p:cNvSpPr txBox="1"/>
          <p:nvPr/>
        </p:nvSpPr>
        <p:spPr>
          <a:xfrm>
            <a:off x="2133600" y="499377"/>
            <a:ext cx="5175904" cy="400110"/>
          </a:xfrm>
          <a:prstGeom prst="rect">
            <a:avLst/>
          </a:prstGeom>
          <a:noFill/>
        </p:spPr>
        <p:txBody>
          <a:bodyPr wrap="none" rtlCol="0">
            <a:spAutoFit/>
          </a:bodyPr>
          <a:lstStyle/>
          <a:p>
            <a:r>
              <a:rPr lang="en-US" sz="2000" b="1" dirty="0" smtClean="0"/>
              <a:t>3. Multiple signals, Multiple TCS, One response</a:t>
            </a:r>
            <a:endParaRPr lang="en-US" sz="2000" b="1" dirty="0"/>
          </a:p>
        </p:txBody>
      </p:sp>
      <p:sp>
        <p:nvSpPr>
          <p:cNvPr id="3" name="Rectangle 2"/>
          <p:cNvSpPr/>
          <p:nvPr/>
        </p:nvSpPr>
        <p:spPr>
          <a:xfrm>
            <a:off x="495300" y="4648200"/>
            <a:ext cx="8153400" cy="2031325"/>
          </a:xfrm>
          <a:prstGeom prst="rect">
            <a:avLst/>
          </a:prstGeom>
        </p:spPr>
        <p:txBody>
          <a:bodyPr wrap="square">
            <a:spAutoFit/>
          </a:bodyPr>
          <a:lstStyle/>
          <a:p>
            <a:pPr algn="just"/>
            <a:r>
              <a:rPr lang="en-US" sz="1400" dirty="0" err="1" smtClean="0"/>
              <a:t>PmrD</a:t>
            </a:r>
            <a:r>
              <a:rPr lang="en-US" sz="1400" dirty="0" smtClean="0"/>
              <a:t> activates </a:t>
            </a:r>
            <a:r>
              <a:rPr lang="en-US" sz="1400" dirty="0" err="1" smtClean="0"/>
              <a:t>PmrA</a:t>
            </a:r>
            <a:r>
              <a:rPr lang="en-US" sz="1400" dirty="0" smtClean="0"/>
              <a:t>/B system post-transcriptionally. </a:t>
            </a:r>
            <a:r>
              <a:rPr lang="en-US" sz="1400" dirty="0" err="1" smtClean="0"/>
              <a:t>PmrD</a:t>
            </a:r>
            <a:r>
              <a:rPr lang="en-US" sz="1400" dirty="0" smtClean="0"/>
              <a:t> is transcribed in response to the low Mg2+ signal via </a:t>
            </a:r>
            <a:r>
              <a:rPr lang="en-US" sz="1400" dirty="0" err="1" smtClean="0"/>
              <a:t>PhoP</a:t>
            </a:r>
            <a:r>
              <a:rPr lang="en-US" sz="1400" dirty="0" smtClean="0"/>
              <a:t>/B. </a:t>
            </a:r>
          </a:p>
          <a:p>
            <a:pPr algn="just"/>
            <a:endParaRPr lang="en-US" sz="1400" dirty="0" smtClean="0"/>
          </a:p>
          <a:p>
            <a:pPr algn="just"/>
            <a:r>
              <a:rPr lang="en-US" sz="1400" dirty="0" smtClean="0"/>
              <a:t>Thus, even in the absence of Fe3+, which is the specific signal sensed by the </a:t>
            </a:r>
            <a:r>
              <a:rPr lang="en-US" sz="1400" dirty="0" err="1" smtClean="0"/>
              <a:t>PmrB</a:t>
            </a:r>
            <a:r>
              <a:rPr lang="en-US" sz="1400" dirty="0" smtClean="0"/>
              <a:t> protein, </a:t>
            </a:r>
            <a:r>
              <a:rPr lang="en-US" sz="1400" i="1" dirty="0" err="1" smtClean="0"/>
              <a:t>ugd</a:t>
            </a:r>
            <a:r>
              <a:rPr lang="en-US" sz="1400" dirty="0" smtClean="0"/>
              <a:t>, like other </a:t>
            </a:r>
            <a:r>
              <a:rPr lang="en-US" sz="1400" dirty="0" err="1" smtClean="0"/>
              <a:t>PmrA</a:t>
            </a:r>
            <a:r>
              <a:rPr lang="en-US" sz="1400" dirty="0" smtClean="0"/>
              <a:t>-activated genes, is expressed in response to the low Mg2+ signal. By contrast, the </a:t>
            </a:r>
            <a:r>
              <a:rPr lang="en-US" sz="1400" dirty="0" err="1" smtClean="0"/>
              <a:t>PmrD</a:t>
            </a:r>
            <a:r>
              <a:rPr lang="en-US" sz="1400" dirty="0" smtClean="0"/>
              <a:t> protein is not required for the Fe3+-promoted activation of the </a:t>
            </a:r>
            <a:r>
              <a:rPr lang="en-US" sz="1400" dirty="0" err="1" smtClean="0"/>
              <a:t>PmrA</a:t>
            </a:r>
            <a:r>
              <a:rPr lang="en-US" sz="1400" dirty="0" smtClean="0"/>
              <a:t>/</a:t>
            </a:r>
            <a:r>
              <a:rPr lang="en-US" sz="1400" dirty="0" err="1" smtClean="0"/>
              <a:t>PmrB</a:t>
            </a:r>
            <a:r>
              <a:rPr lang="en-US" sz="1400" dirty="0" smtClean="0"/>
              <a:t> system. </a:t>
            </a:r>
          </a:p>
          <a:p>
            <a:pPr algn="just"/>
            <a:endParaRPr lang="en-US" sz="1400" dirty="0"/>
          </a:p>
          <a:p>
            <a:pPr algn="just"/>
            <a:r>
              <a:rPr lang="en-US" sz="1400" dirty="0" smtClean="0"/>
              <a:t>Thus, </a:t>
            </a:r>
            <a:r>
              <a:rPr lang="en-US" sz="1400" i="1" dirty="0" smtClean="0"/>
              <a:t>Salmonella</a:t>
            </a:r>
            <a:r>
              <a:rPr lang="en-US" sz="1400" dirty="0" smtClean="0"/>
              <a:t> expresses </a:t>
            </a:r>
            <a:r>
              <a:rPr lang="en-US" sz="1400" dirty="0" err="1" smtClean="0"/>
              <a:t>PmrA</a:t>
            </a:r>
            <a:r>
              <a:rPr lang="en-US" sz="1400" dirty="0" smtClean="0"/>
              <a:t>-regulated gene products </a:t>
            </a:r>
            <a:r>
              <a:rPr lang="en-US" sz="1400" u="sng" dirty="0" smtClean="0"/>
              <a:t>independently </a:t>
            </a:r>
            <a:r>
              <a:rPr lang="en-US" sz="1400" dirty="0" smtClean="0"/>
              <a:t>in response to </a:t>
            </a:r>
            <a:r>
              <a:rPr lang="en-US" sz="1400" u="sng" dirty="0" smtClean="0"/>
              <a:t>two signals </a:t>
            </a:r>
            <a:r>
              <a:rPr lang="en-US" sz="1400" dirty="0" smtClean="0"/>
              <a:t>– high Fe3+ and low Mg2+.</a:t>
            </a:r>
            <a:endParaRPr lang="en-US" sz="1400" dirty="0"/>
          </a:p>
        </p:txBody>
      </p:sp>
      <p:pic>
        <p:nvPicPr>
          <p:cNvPr id="10" name="Picture 2" descr="Full-size image (23 K)"/>
          <p:cNvPicPr>
            <a:picLocks noChangeAspect="1" noChangeArrowheads="1"/>
          </p:cNvPicPr>
          <p:nvPr/>
        </p:nvPicPr>
        <p:blipFill rotWithShape="1">
          <a:blip r:embed="rId2">
            <a:extLst>
              <a:ext uri="{28A0092B-C50C-407E-A947-70E740481C1C}">
                <a14:useLocalDpi xmlns:a14="http://schemas.microsoft.com/office/drawing/2010/main" val="0"/>
              </a:ext>
            </a:extLst>
          </a:blip>
          <a:srcRect t="65049" b="-1004"/>
          <a:stretch/>
        </p:blipFill>
        <p:spPr bwMode="auto">
          <a:xfrm>
            <a:off x="914400" y="1031358"/>
            <a:ext cx="7538158"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0" y="4114800"/>
            <a:ext cx="3677669" cy="381000"/>
            <a:chOff x="4572000" y="4114800"/>
            <a:chExt cx="3677669" cy="381000"/>
          </a:xfrm>
        </p:grpSpPr>
        <p:sp>
          <p:nvSpPr>
            <p:cNvPr id="12" name="Oval 11"/>
            <p:cNvSpPr/>
            <p:nvPr/>
          </p:nvSpPr>
          <p:spPr>
            <a:xfrm>
              <a:off x="4572000" y="4114800"/>
              <a:ext cx="1371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15247" y="4157246"/>
              <a:ext cx="2334422" cy="307777"/>
            </a:xfrm>
            <a:prstGeom prst="rect">
              <a:avLst/>
            </a:prstGeom>
            <a:noFill/>
          </p:spPr>
          <p:txBody>
            <a:bodyPr wrap="none" rtlCol="0">
              <a:spAutoFit/>
            </a:bodyPr>
            <a:lstStyle/>
            <a:p>
              <a:r>
                <a:rPr lang="en-US" sz="1400" b="1" dirty="0" smtClean="0"/>
                <a:t>LPS </a:t>
              </a:r>
              <a:r>
                <a:rPr lang="en-US" sz="1400" b="1" dirty="0" err="1" smtClean="0"/>
                <a:t>modf</a:t>
              </a:r>
              <a:r>
                <a:rPr lang="en-US" sz="1400" b="1" dirty="0" smtClean="0"/>
                <a:t>. and Capsule prod. </a:t>
              </a:r>
              <a:endParaRPr lang="en-US" sz="1400" b="1" dirty="0"/>
            </a:p>
          </p:txBody>
        </p:sp>
      </p:grpSp>
      <p:sp>
        <p:nvSpPr>
          <p:cNvPr id="14" name="Oval 13"/>
          <p:cNvSpPr/>
          <p:nvPr/>
        </p:nvSpPr>
        <p:spPr>
          <a:xfrm>
            <a:off x="2295525" y="4084023"/>
            <a:ext cx="1371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7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king sense of it all: bacterial chemotax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854" y="1219200"/>
            <a:ext cx="5715000" cy="4181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3216" y="476590"/>
            <a:ext cx="2991460" cy="461665"/>
          </a:xfrm>
          <a:prstGeom prst="rect">
            <a:avLst/>
          </a:prstGeom>
          <a:noFill/>
        </p:spPr>
        <p:txBody>
          <a:bodyPr wrap="none" rtlCol="0">
            <a:spAutoFit/>
          </a:bodyPr>
          <a:lstStyle/>
          <a:p>
            <a:r>
              <a:rPr lang="en-US" sz="2400" b="1" dirty="0" smtClean="0">
                <a:latin typeface="+mj-lt"/>
              </a:rPr>
              <a:t>HAMP &amp; PAS domains</a:t>
            </a:r>
            <a:endParaRPr lang="en-US" sz="2400" b="1" dirty="0">
              <a:latin typeface="+mj-lt"/>
            </a:endParaRPr>
          </a:p>
        </p:txBody>
      </p:sp>
      <p:grpSp>
        <p:nvGrpSpPr>
          <p:cNvPr id="6" name="Group 5"/>
          <p:cNvGrpSpPr/>
          <p:nvPr/>
        </p:nvGrpSpPr>
        <p:grpSpPr>
          <a:xfrm>
            <a:off x="2667000" y="2694433"/>
            <a:ext cx="457200" cy="582167"/>
            <a:chOff x="228600" y="2590432"/>
            <a:chExt cx="457200" cy="582167"/>
          </a:xfrm>
        </p:grpSpPr>
        <p:sp>
          <p:nvSpPr>
            <p:cNvPr id="7" name="Rounded Rectangle 6"/>
            <p:cNvSpPr/>
            <p:nvPr/>
          </p:nvSpPr>
          <p:spPr>
            <a:xfrm>
              <a:off x="228600" y="2895600"/>
              <a:ext cx="4572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2590432"/>
              <a:ext cx="453970" cy="307777"/>
            </a:xfrm>
            <a:prstGeom prst="rect">
              <a:avLst/>
            </a:prstGeom>
            <a:noFill/>
          </p:spPr>
          <p:txBody>
            <a:bodyPr wrap="none" rtlCol="0">
              <a:spAutoFit/>
            </a:bodyPr>
            <a:lstStyle/>
            <a:p>
              <a:r>
                <a:rPr lang="en-US" sz="1400" dirty="0" err="1" smtClean="0">
                  <a:latin typeface="Times New Roman" panose="02020603050405020304" pitchFamily="18" charset="0"/>
                  <a:cs typeface="Times New Roman" panose="02020603050405020304" pitchFamily="18" charset="0"/>
                </a:rPr>
                <a:t>Aer</a:t>
              </a:r>
              <a:endParaRPr lang="en-US"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46661" y="2895600"/>
              <a:ext cx="421077" cy="276999"/>
            </a:xfrm>
            <a:prstGeom prst="rect">
              <a:avLst/>
            </a:prstGeom>
            <a:noFill/>
          </p:spPr>
          <p:txBody>
            <a:bodyPr wrap="none" rtlCol="0">
              <a:spAutoFit/>
            </a:bodyPr>
            <a:lstStyle/>
            <a:p>
              <a:r>
                <a:rPr lang="en-US" sz="1200" b="1" dirty="0" smtClean="0">
                  <a:solidFill>
                    <a:schemeClr val="bg1"/>
                  </a:solidFill>
                </a:rPr>
                <a:t>PAS</a:t>
              </a:r>
              <a:endParaRPr lang="en-US" sz="1200" b="1" dirty="0">
                <a:solidFill>
                  <a:schemeClr val="bg1"/>
                </a:solidFill>
              </a:endParaRPr>
            </a:p>
          </p:txBody>
        </p:sp>
      </p:grpSp>
      <p:grpSp>
        <p:nvGrpSpPr>
          <p:cNvPr id="10" name="Group 9"/>
          <p:cNvGrpSpPr/>
          <p:nvPr/>
        </p:nvGrpSpPr>
        <p:grpSpPr>
          <a:xfrm>
            <a:off x="2179063" y="3276600"/>
            <a:ext cx="1402337" cy="307777"/>
            <a:chOff x="45022" y="3770411"/>
            <a:chExt cx="1402337" cy="307777"/>
          </a:xfrm>
        </p:grpSpPr>
        <p:sp>
          <p:nvSpPr>
            <p:cNvPr id="11" name="Rectangle 10"/>
            <p:cNvSpPr/>
            <p:nvPr/>
          </p:nvSpPr>
          <p:spPr>
            <a:xfrm>
              <a:off x="609600" y="38100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0600" y="3848100"/>
              <a:ext cx="381000"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022" y="3770411"/>
              <a:ext cx="56457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MCP</a:t>
              </a:r>
              <a:endParaRPr lang="en-US"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24459" y="3801188"/>
              <a:ext cx="522900" cy="246221"/>
            </a:xfrm>
            <a:prstGeom prst="rect">
              <a:avLst/>
            </a:prstGeom>
            <a:noFill/>
          </p:spPr>
          <p:txBody>
            <a:bodyPr wrap="none" rtlCol="0">
              <a:spAutoFit/>
            </a:bodyPr>
            <a:lstStyle/>
            <a:p>
              <a:r>
                <a:rPr lang="en-US" sz="1000" b="1" dirty="0" smtClean="0">
                  <a:solidFill>
                    <a:schemeClr val="bg1"/>
                  </a:solidFill>
                </a:rPr>
                <a:t>HAMP</a:t>
              </a:r>
              <a:endParaRPr lang="en-US" sz="1000" b="1" dirty="0">
                <a:solidFill>
                  <a:schemeClr val="bg1"/>
                </a:solidFill>
              </a:endParaRPr>
            </a:p>
          </p:txBody>
        </p:sp>
      </p:grpSp>
      <p:sp>
        <p:nvSpPr>
          <p:cNvPr id="15" name="TextBox 14"/>
          <p:cNvSpPr txBox="1"/>
          <p:nvPr/>
        </p:nvSpPr>
        <p:spPr>
          <a:xfrm>
            <a:off x="7417640" y="2244801"/>
            <a:ext cx="1564980" cy="276999"/>
          </a:xfrm>
          <a:prstGeom prst="rect">
            <a:avLst/>
          </a:prstGeom>
          <a:noFill/>
        </p:spPr>
        <p:txBody>
          <a:bodyPr wrap="none" rtlCol="0">
            <a:spAutoFit/>
          </a:bodyPr>
          <a:lstStyle/>
          <a:p>
            <a:r>
              <a:rPr lang="en-US" sz="1200" dirty="0" err="1" smtClean="0"/>
              <a:t>Microaerophilic</a:t>
            </a:r>
            <a:r>
              <a:rPr lang="en-US" sz="1200" dirty="0" smtClean="0"/>
              <a:t> genes</a:t>
            </a:r>
            <a:endParaRPr lang="en-US" sz="1200" dirty="0"/>
          </a:p>
        </p:txBody>
      </p:sp>
    </p:spTree>
    <p:extLst>
      <p:ext uri="{BB962C8B-B14F-4D97-AF65-F5344CB8AC3E}">
        <p14:creationId xmlns:p14="http://schemas.microsoft.com/office/powerpoint/2010/main" val="3409623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chemeClr val="accent6">
                    <a:lumMod val="50000"/>
                  </a:schemeClr>
                </a:solidFill>
              </a:rPr>
              <a:t>PAS</a:t>
            </a:r>
            <a:r>
              <a:rPr lang="en-US" dirty="0" smtClean="0"/>
              <a:t> domains: found in a large number of organisms from bacteria to humans. Named after the three proteins in which it occurs:</a:t>
            </a:r>
          </a:p>
          <a:p>
            <a:pPr lvl="1"/>
            <a:r>
              <a:rPr lang="en-US" b="1" dirty="0" smtClean="0">
                <a:solidFill>
                  <a:schemeClr val="accent6">
                    <a:lumMod val="50000"/>
                  </a:schemeClr>
                </a:solidFill>
              </a:rPr>
              <a:t>P</a:t>
            </a:r>
            <a:r>
              <a:rPr lang="en-US" dirty="0" smtClean="0"/>
              <a:t>er – period circadian protein</a:t>
            </a:r>
          </a:p>
          <a:p>
            <a:pPr lvl="1"/>
            <a:r>
              <a:rPr lang="en-US" b="1" dirty="0" err="1" smtClean="0">
                <a:solidFill>
                  <a:schemeClr val="accent6">
                    <a:lumMod val="50000"/>
                  </a:schemeClr>
                </a:solidFill>
              </a:rPr>
              <a:t>A</a:t>
            </a:r>
            <a:r>
              <a:rPr lang="en-US" dirty="0" err="1" smtClean="0"/>
              <a:t>rnt</a:t>
            </a:r>
            <a:r>
              <a:rPr lang="en-US" dirty="0" smtClean="0"/>
              <a:t> – aryl hydrocarbon receptor nuclear translocator protein</a:t>
            </a:r>
          </a:p>
          <a:p>
            <a:pPr lvl="1"/>
            <a:r>
              <a:rPr lang="en-US" b="1" dirty="0" smtClean="0">
                <a:solidFill>
                  <a:schemeClr val="accent6">
                    <a:lumMod val="50000"/>
                  </a:schemeClr>
                </a:solidFill>
              </a:rPr>
              <a:t>S</a:t>
            </a:r>
            <a:r>
              <a:rPr lang="en-US" dirty="0" smtClean="0"/>
              <a:t>im – single-minded protein</a:t>
            </a:r>
          </a:p>
          <a:p>
            <a:endParaRPr lang="en-US" dirty="0" smtClean="0"/>
          </a:p>
          <a:p>
            <a:r>
              <a:rPr lang="en-US" dirty="0" smtClean="0"/>
              <a:t>Many PAS-domain proteins detect their signal by way of an associated cofactor such as </a:t>
            </a:r>
            <a:r>
              <a:rPr lang="en-US" dirty="0" err="1" smtClean="0"/>
              <a:t>heme</a:t>
            </a:r>
            <a:r>
              <a:rPr lang="en-US" dirty="0" smtClean="0"/>
              <a:t> and FAD. </a:t>
            </a:r>
          </a:p>
          <a:p>
            <a:endParaRPr lang="en-US" dirty="0"/>
          </a:p>
          <a:p>
            <a:r>
              <a:rPr lang="en-US" dirty="0" smtClean="0"/>
              <a:t>PAS proteins are always located intracellularly but may monitor the external as well as the internal environment, one example being the electron transport system. This serves as an early warning system for any reduction in cellular energy levels. </a:t>
            </a:r>
          </a:p>
          <a:p>
            <a:endParaRPr lang="en-US" dirty="0"/>
          </a:p>
        </p:txBody>
      </p:sp>
    </p:spTree>
    <p:extLst>
      <p:ext uri="{BB962C8B-B14F-4D97-AF65-F5344CB8AC3E}">
        <p14:creationId xmlns:p14="http://schemas.microsoft.com/office/powerpoint/2010/main" val="25265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26</a:t>
            </a:fld>
            <a:endParaRPr lang="en-US"/>
          </a:p>
        </p:txBody>
      </p:sp>
      <p:sp>
        <p:nvSpPr>
          <p:cNvPr id="4" name="Rectangle 3"/>
          <p:cNvSpPr/>
          <p:nvPr/>
        </p:nvSpPr>
        <p:spPr>
          <a:xfrm>
            <a:off x="368548" y="1600200"/>
            <a:ext cx="4572000" cy="2308324"/>
          </a:xfrm>
          <a:prstGeom prst="rect">
            <a:avLst/>
          </a:prstGeom>
        </p:spPr>
        <p:txBody>
          <a:bodyPr>
            <a:spAutoFit/>
          </a:bodyPr>
          <a:lstStyle/>
          <a:p>
            <a:r>
              <a:rPr lang="en-US" sz="2400" b="1" dirty="0">
                <a:solidFill>
                  <a:schemeClr val="accent6">
                    <a:lumMod val="50000"/>
                  </a:schemeClr>
                </a:solidFill>
              </a:rPr>
              <a:t>HAMP</a:t>
            </a:r>
            <a:r>
              <a:rPr lang="en-US" sz="2400" dirty="0"/>
              <a:t> </a:t>
            </a:r>
            <a:r>
              <a:rPr lang="en-US" sz="2400" dirty="0" smtClean="0"/>
              <a:t>is a linker domain found in:</a:t>
            </a:r>
          </a:p>
          <a:p>
            <a:endParaRPr lang="en-US" sz="2400" dirty="0" smtClean="0"/>
          </a:p>
          <a:p>
            <a:r>
              <a:rPr lang="en-US" sz="2400" b="1" dirty="0" err="1" smtClean="0">
                <a:solidFill>
                  <a:schemeClr val="accent6">
                    <a:lumMod val="50000"/>
                  </a:schemeClr>
                </a:solidFill>
              </a:rPr>
              <a:t>H</a:t>
            </a:r>
            <a:r>
              <a:rPr lang="en-US" sz="2400" dirty="0" err="1" smtClean="0"/>
              <a:t>istidine</a:t>
            </a:r>
            <a:r>
              <a:rPr lang="en-US" sz="2400" dirty="0" smtClean="0"/>
              <a:t> kinases</a:t>
            </a:r>
          </a:p>
          <a:p>
            <a:r>
              <a:rPr lang="en-US" sz="2400" b="1" dirty="0" err="1" smtClean="0">
                <a:solidFill>
                  <a:schemeClr val="accent6">
                    <a:lumMod val="50000"/>
                  </a:schemeClr>
                </a:solidFill>
              </a:rPr>
              <a:t>A</a:t>
            </a:r>
            <a:r>
              <a:rPr lang="en-US" sz="2400" dirty="0" err="1" smtClean="0"/>
              <a:t>denylate</a:t>
            </a:r>
            <a:r>
              <a:rPr lang="en-US" sz="2400" dirty="0" smtClean="0"/>
              <a:t> </a:t>
            </a:r>
            <a:r>
              <a:rPr lang="en-US" sz="2400" dirty="0" err="1"/>
              <a:t>cyclases</a:t>
            </a:r>
            <a:r>
              <a:rPr lang="en-US" sz="2400" dirty="0" smtClean="0"/>
              <a:t>,</a:t>
            </a:r>
          </a:p>
          <a:p>
            <a:r>
              <a:rPr lang="en-US" sz="2400" b="1" dirty="0" smtClean="0">
                <a:solidFill>
                  <a:schemeClr val="accent6">
                    <a:lumMod val="50000"/>
                  </a:schemeClr>
                </a:solidFill>
              </a:rPr>
              <a:t>M</a:t>
            </a:r>
            <a:r>
              <a:rPr lang="en-US" sz="2400" dirty="0" smtClean="0"/>
              <a:t>ethyl </a:t>
            </a:r>
            <a:r>
              <a:rPr lang="en-US" sz="2400" dirty="0"/>
              <a:t>accepting </a:t>
            </a:r>
            <a:r>
              <a:rPr lang="en-US" sz="2400" dirty="0" smtClean="0"/>
              <a:t>proteins</a:t>
            </a:r>
          </a:p>
          <a:p>
            <a:r>
              <a:rPr lang="en-US" sz="2400" b="1" dirty="0" smtClean="0">
                <a:solidFill>
                  <a:schemeClr val="accent6">
                    <a:lumMod val="50000"/>
                  </a:schemeClr>
                </a:solidFill>
              </a:rPr>
              <a:t>P</a:t>
            </a:r>
            <a:r>
              <a:rPr lang="en-US" sz="2400" dirty="0" smtClean="0"/>
              <a:t>hosphatases</a:t>
            </a:r>
            <a:endParaRPr lang="en-US" sz="2400" dirty="0"/>
          </a:p>
        </p:txBody>
      </p:sp>
      <p:pic>
        <p:nvPicPr>
          <p:cNvPr id="4099" name="Picture 3" descr="C:\Users\Jon\Desktop\Two Component Lecture\ha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826" y="1219200"/>
            <a:ext cx="362542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89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27</a:t>
            </a:fld>
            <a:endParaRPr lang="en-US"/>
          </a:p>
        </p:txBody>
      </p:sp>
      <p:pic>
        <p:nvPicPr>
          <p:cNvPr id="3" name="Picture 20" descr="D:\working\rohit\AR\MI_64\MI-ONLINE\MI64CH06-Parkinson\tif\Parkinson-f01-clr.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1" t="2648" r="-85" b="-2648"/>
          <a:stretch/>
        </p:blipFill>
        <p:spPr bwMode="auto">
          <a:xfrm>
            <a:off x="705655" y="845729"/>
            <a:ext cx="7772400" cy="48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00400" y="152400"/>
            <a:ext cx="2991460" cy="461665"/>
          </a:xfrm>
          <a:prstGeom prst="rect">
            <a:avLst/>
          </a:prstGeom>
          <a:noFill/>
        </p:spPr>
        <p:txBody>
          <a:bodyPr wrap="none" rtlCol="0">
            <a:spAutoFit/>
          </a:bodyPr>
          <a:lstStyle/>
          <a:p>
            <a:r>
              <a:rPr lang="en-US" sz="2400" b="1" dirty="0" smtClean="0"/>
              <a:t>HAMP &amp; PAS domains</a:t>
            </a:r>
            <a:endParaRPr lang="en-US" sz="2400" b="1" dirty="0"/>
          </a:p>
        </p:txBody>
      </p:sp>
      <p:sp>
        <p:nvSpPr>
          <p:cNvPr id="5" name="Rectangle 4"/>
          <p:cNvSpPr/>
          <p:nvPr/>
        </p:nvSpPr>
        <p:spPr>
          <a:xfrm>
            <a:off x="5410200" y="5638800"/>
            <a:ext cx="3505200" cy="1077218"/>
          </a:xfrm>
          <a:prstGeom prst="rect">
            <a:avLst/>
          </a:prstGeom>
        </p:spPr>
        <p:txBody>
          <a:bodyPr wrap="square">
            <a:spAutoFit/>
          </a:bodyPr>
          <a:lstStyle/>
          <a:p>
            <a:r>
              <a:rPr lang="en-US" sz="1600" b="1" dirty="0" smtClean="0">
                <a:solidFill>
                  <a:schemeClr val="accent6">
                    <a:lumMod val="50000"/>
                  </a:schemeClr>
                </a:solidFill>
              </a:rPr>
              <a:t>GAF</a:t>
            </a:r>
            <a:r>
              <a:rPr lang="en-US" sz="1600" dirty="0" smtClean="0"/>
              <a:t> is named after domains found in:</a:t>
            </a:r>
          </a:p>
          <a:p>
            <a:r>
              <a:rPr lang="en-US" sz="1600" dirty="0" smtClean="0"/>
              <a:t>c</a:t>
            </a:r>
            <a:r>
              <a:rPr lang="en-US" sz="1600" b="1" dirty="0" smtClean="0">
                <a:solidFill>
                  <a:schemeClr val="accent6">
                    <a:lumMod val="50000"/>
                  </a:schemeClr>
                </a:solidFill>
              </a:rPr>
              <a:t>G</a:t>
            </a:r>
            <a:r>
              <a:rPr lang="en-US" sz="1600" dirty="0" smtClean="0"/>
              <a:t>MP-specific </a:t>
            </a:r>
            <a:r>
              <a:rPr lang="en-US" sz="1600" dirty="0" err="1" smtClean="0"/>
              <a:t>phosphodiesterases</a:t>
            </a:r>
            <a:endParaRPr lang="en-US" sz="1600" dirty="0" smtClean="0"/>
          </a:p>
          <a:p>
            <a:r>
              <a:rPr lang="en-US" sz="1600" b="1" dirty="0">
                <a:solidFill>
                  <a:schemeClr val="accent6">
                    <a:lumMod val="50000"/>
                  </a:schemeClr>
                </a:solidFill>
              </a:rPr>
              <a:t>A</a:t>
            </a:r>
            <a:r>
              <a:rPr lang="en-US" sz="1600" dirty="0" smtClean="0"/>
              <a:t>denylyl </a:t>
            </a:r>
            <a:r>
              <a:rPr lang="en-US" sz="1600" dirty="0" err="1"/>
              <a:t>cyclases</a:t>
            </a:r>
            <a:r>
              <a:rPr lang="en-US" sz="1600" dirty="0"/>
              <a:t> and </a:t>
            </a:r>
            <a:endParaRPr lang="en-US" sz="1600" dirty="0" smtClean="0"/>
          </a:p>
          <a:p>
            <a:r>
              <a:rPr lang="en-US" sz="1600" b="1" dirty="0" err="1" smtClean="0">
                <a:solidFill>
                  <a:schemeClr val="accent6">
                    <a:lumMod val="50000"/>
                  </a:schemeClr>
                </a:solidFill>
              </a:rPr>
              <a:t>F</a:t>
            </a:r>
            <a:r>
              <a:rPr lang="en-US" sz="1600" dirty="0" err="1" smtClean="0"/>
              <a:t>hlA</a:t>
            </a:r>
            <a:endParaRPr lang="en-US" sz="1600" dirty="0" smtClean="0"/>
          </a:p>
        </p:txBody>
      </p:sp>
    </p:spTree>
    <p:extLst>
      <p:ext uri="{BB962C8B-B14F-4D97-AF65-F5344CB8AC3E}">
        <p14:creationId xmlns:p14="http://schemas.microsoft.com/office/powerpoint/2010/main" val="2381110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28</a:t>
            </a:fld>
            <a:endParaRPr lang="en-US"/>
          </a:p>
        </p:txBody>
      </p:sp>
      <p:pic>
        <p:nvPicPr>
          <p:cNvPr id="1026" name="Picture 2" descr="An external file that holds a picture, illustration, etc.&#10;Object name is pnas00282-0022-a.jpg Object name is pnas00282-002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801" y="1309577"/>
            <a:ext cx="3480532" cy="33549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69611" y="6292334"/>
            <a:ext cx="2541465" cy="369332"/>
          </a:xfrm>
          <a:prstGeom prst="rect">
            <a:avLst/>
          </a:prstGeom>
          <a:noFill/>
        </p:spPr>
        <p:txBody>
          <a:bodyPr wrap="none" rtlCol="0">
            <a:spAutoFit/>
          </a:bodyPr>
          <a:lstStyle/>
          <a:p>
            <a:r>
              <a:rPr lang="en-US" i="1" dirty="0" smtClean="0"/>
              <a:t>Moe GR et al. PNAS 1989</a:t>
            </a:r>
            <a:endParaRPr lang="en-US" i="1" dirty="0"/>
          </a:p>
        </p:txBody>
      </p:sp>
      <p:sp>
        <p:nvSpPr>
          <p:cNvPr id="4" name="Rectangle 3"/>
          <p:cNvSpPr/>
          <p:nvPr/>
        </p:nvSpPr>
        <p:spPr>
          <a:xfrm>
            <a:off x="1638300" y="4953000"/>
            <a:ext cx="6019800" cy="923330"/>
          </a:xfrm>
          <a:prstGeom prst="rect">
            <a:avLst/>
          </a:prstGeom>
        </p:spPr>
        <p:txBody>
          <a:bodyPr wrap="square">
            <a:spAutoFit/>
          </a:bodyPr>
          <a:lstStyle/>
          <a:p>
            <a:pPr algn="ctr"/>
            <a:r>
              <a:rPr lang="en-US" dirty="0"/>
              <a:t>This chimeric receptor is active as a </a:t>
            </a:r>
            <a:r>
              <a:rPr lang="en-US" dirty="0" smtClean="0"/>
              <a:t>tyrosine kinase</a:t>
            </a:r>
            <a:r>
              <a:rPr lang="en-US" dirty="0"/>
              <a:t>, and aspartate stimulates its </a:t>
            </a:r>
            <a:r>
              <a:rPr lang="en-US" dirty="0" smtClean="0"/>
              <a:t>activity. The only similarity between the two proteins is their TM regions.</a:t>
            </a:r>
            <a:endParaRPr lang="en-US" dirty="0"/>
          </a:p>
        </p:txBody>
      </p:sp>
      <p:sp>
        <p:nvSpPr>
          <p:cNvPr id="5" name="TextBox 4"/>
          <p:cNvSpPr txBox="1"/>
          <p:nvPr/>
        </p:nvSpPr>
        <p:spPr>
          <a:xfrm>
            <a:off x="3779535" y="926068"/>
            <a:ext cx="1554465" cy="369332"/>
          </a:xfrm>
          <a:prstGeom prst="rect">
            <a:avLst/>
          </a:prstGeom>
          <a:noFill/>
        </p:spPr>
        <p:txBody>
          <a:bodyPr wrap="none" rtlCol="0">
            <a:spAutoFit/>
          </a:bodyPr>
          <a:lstStyle/>
          <a:p>
            <a:r>
              <a:rPr lang="en-US" b="1" dirty="0" smtClean="0">
                <a:solidFill>
                  <a:srgbClr val="7030A0"/>
                </a:solidFill>
                <a:latin typeface="Arial Narrow" pitchFamily="34" charset="0"/>
              </a:rPr>
              <a:t>Tar – IR hybrid</a:t>
            </a:r>
            <a:endParaRPr lang="en-US" b="1" dirty="0">
              <a:solidFill>
                <a:srgbClr val="7030A0"/>
              </a:solidFill>
              <a:latin typeface="Arial Narrow" pitchFamily="34" charset="0"/>
            </a:endParaRPr>
          </a:p>
        </p:txBody>
      </p:sp>
      <p:sp>
        <p:nvSpPr>
          <p:cNvPr id="7" name="TextBox 6"/>
          <p:cNvSpPr txBox="1"/>
          <p:nvPr/>
        </p:nvSpPr>
        <p:spPr>
          <a:xfrm>
            <a:off x="1285324" y="272621"/>
            <a:ext cx="6725752" cy="461665"/>
          </a:xfrm>
          <a:prstGeom prst="rect">
            <a:avLst/>
          </a:prstGeom>
          <a:noFill/>
        </p:spPr>
        <p:txBody>
          <a:bodyPr wrap="none" rtlCol="0">
            <a:spAutoFit/>
          </a:bodyPr>
          <a:lstStyle/>
          <a:p>
            <a:r>
              <a:rPr lang="en-US" sz="2400" b="1" dirty="0" smtClean="0">
                <a:latin typeface="+mj-lt"/>
              </a:rPr>
              <a:t>Hybrids reveal conserved motion across membrane</a:t>
            </a:r>
            <a:endParaRPr lang="en-US" sz="2400" b="1" dirty="0">
              <a:latin typeface="+mj-lt"/>
            </a:endParaRPr>
          </a:p>
        </p:txBody>
      </p:sp>
    </p:spTree>
    <p:extLst>
      <p:ext uri="{BB962C8B-B14F-4D97-AF65-F5344CB8AC3E}">
        <p14:creationId xmlns:p14="http://schemas.microsoft.com/office/powerpoint/2010/main" val="1703226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29</a:t>
            </a:fld>
            <a:endParaRPr lang="en-US"/>
          </a:p>
        </p:txBody>
      </p:sp>
      <p:pic>
        <p:nvPicPr>
          <p:cNvPr id="1026" name="Picture 2" descr="http://onlinelibrary.wiley.com/store/10.1046/j.1365-2958.2002.02902.x/asset/image_n/MMI_2902_f1.gif?v=1&amp;t=hdmb1ihc&amp;s=2f03797473b10590581abdb0b72cabd23bb0aebf"/>
          <p:cNvPicPr>
            <a:picLocks noChangeAspect="1" noChangeArrowheads="1"/>
          </p:cNvPicPr>
          <p:nvPr/>
        </p:nvPicPr>
        <p:blipFill rotWithShape="1">
          <a:blip r:embed="rId2">
            <a:extLst>
              <a:ext uri="{28A0092B-C50C-407E-A947-70E740481C1C}">
                <a14:useLocalDpi xmlns:a14="http://schemas.microsoft.com/office/drawing/2010/main" val="0"/>
              </a:ext>
            </a:extLst>
          </a:blip>
          <a:srcRect b="46497"/>
          <a:stretch/>
        </p:blipFill>
        <p:spPr bwMode="auto">
          <a:xfrm>
            <a:off x="1219200" y="2389242"/>
            <a:ext cx="6858000" cy="23799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533400"/>
            <a:ext cx="2953053" cy="584775"/>
          </a:xfrm>
          <a:prstGeom prst="rect">
            <a:avLst/>
          </a:prstGeom>
          <a:noFill/>
        </p:spPr>
        <p:txBody>
          <a:bodyPr wrap="none" rtlCol="0">
            <a:spAutoFit/>
          </a:bodyPr>
          <a:lstStyle/>
          <a:p>
            <a:r>
              <a:rPr lang="en-US" sz="3200" b="1" dirty="0" err="1" smtClean="0"/>
              <a:t>NarX</a:t>
            </a:r>
            <a:r>
              <a:rPr lang="en-US" sz="3200" b="1" dirty="0" smtClean="0"/>
              <a:t>-Tar hybrid </a:t>
            </a:r>
            <a:endParaRPr lang="en-US" sz="3200" b="1" dirty="0"/>
          </a:p>
        </p:txBody>
      </p:sp>
      <p:sp>
        <p:nvSpPr>
          <p:cNvPr id="5" name="Rectangle 4"/>
          <p:cNvSpPr/>
          <p:nvPr/>
        </p:nvSpPr>
        <p:spPr>
          <a:xfrm>
            <a:off x="2438400" y="5040868"/>
            <a:ext cx="4572000" cy="369332"/>
          </a:xfrm>
          <a:prstGeom prst="rect">
            <a:avLst/>
          </a:prstGeom>
        </p:spPr>
        <p:txBody>
          <a:bodyPr>
            <a:spAutoFit/>
          </a:bodyPr>
          <a:lstStyle/>
          <a:p>
            <a:pPr algn="ctr"/>
            <a:r>
              <a:rPr lang="en-US" dirty="0" smtClean="0">
                <a:solidFill>
                  <a:srgbClr val="006600"/>
                </a:solidFill>
              </a:rPr>
              <a:t>Nitrates stimulate </a:t>
            </a:r>
            <a:r>
              <a:rPr lang="en-US" dirty="0" err="1" smtClean="0">
                <a:solidFill>
                  <a:srgbClr val="006600"/>
                </a:solidFill>
              </a:rPr>
              <a:t>CheA</a:t>
            </a:r>
            <a:r>
              <a:rPr lang="en-US" dirty="0" smtClean="0">
                <a:solidFill>
                  <a:srgbClr val="006600"/>
                </a:solidFill>
              </a:rPr>
              <a:t> </a:t>
            </a:r>
            <a:r>
              <a:rPr lang="en-US" dirty="0" err="1" smtClean="0">
                <a:solidFill>
                  <a:srgbClr val="006600"/>
                </a:solidFill>
              </a:rPr>
              <a:t>autophosphorylation</a:t>
            </a:r>
            <a:endParaRPr lang="en-US" dirty="0">
              <a:solidFill>
                <a:srgbClr val="006600"/>
              </a:solidFill>
            </a:endParaRPr>
          </a:p>
        </p:txBody>
      </p:sp>
      <p:sp>
        <p:nvSpPr>
          <p:cNvPr id="6" name="TextBox 5"/>
          <p:cNvSpPr txBox="1"/>
          <p:nvPr/>
        </p:nvSpPr>
        <p:spPr>
          <a:xfrm>
            <a:off x="6336554" y="5682734"/>
            <a:ext cx="1738874" cy="369332"/>
          </a:xfrm>
          <a:prstGeom prst="rect">
            <a:avLst/>
          </a:prstGeom>
          <a:noFill/>
        </p:spPr>
        <p:txBody>
          <a:bodyPr wrap="none" rtlCol="0">
            <a:spAutoFit/>
          </a:bodyPr>
          <a:lstStyle/>
          <a:p>
            <a:r>
              <a:rPr lang="en-US" i="1" dirty="0" smtClean="0"/>
              <a:t>Ward et al. 2002</a:t>
            </a:r>
            <a:endParaRPr lang="en-US" i="1" dirty="0"/>
          </a:p>
        </p:txBody>
      </p:sp>
    </p:spTree>
    <p:extLst>
      <p:ext uri="{BB962C8B-B14F-4D97-AF65-F5344CB8AC3E}">
        <p14:creationId xmlns:p14="http://schemas.microsoft.com/office/powerpoint/2010/main" val="3002685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392363"/>
          </a:xfrm>
        </p:spPr>
        <p:txBody>
          <a:bodyPr>
            <a:normAutofit/>
          </a:bodyPr>
          <a:lstStyle/>
          <a:p>
            <a:pPr marL="0" indent="0">
              <a:buNone/>
            </a:pPr>
            <a:r>
              <a:rPr lang="en-US" sz="1200" b="1" dirty="0"/>
              <a:t>A) Schematic of the canonical two-component signaling system. </a:t>
            </a:r>
            <a:endParaRPr lang="en-US" sz="1200" b="1" dirty="0" smtClean="0"/>
          </a:p>
          <a:p>
            <a:r>
              <a:rPr lang="en-US" sz="1200" dirty="0" smtClean="0"/>
              <a:t>the </a:t>
            </a:r>
            <a:r>
              <a:rPr lang="en-US" sz="1200" dirty="0"/>
              <a:t>sensor </a:t>
            </a:r>
            <a:r>
              <a:rPr lang="en-US" sz="1200" dirty="0" smtClean="0"/>
              <a:t>histidine kinase </a:t>
            </a:r>
            <a:r>
              <a:rPr lang="en-US" sz="1200" dirty="0"/>
              <a:t>uses ATP to </a:t>
            </a:r>
            <a:r>
              <a:rPr lang="en-US" sz="1200" dirty="0" err="1"/>
              <a:t>autophosphorylate</a:t>
            </a:r>
            <a:r>
              <a:rPr lang="en-US" sz="1200" dirty="0"/>
              <a:t>. The phosphoryl group is then transferred to a cognate response regulator to trigger </a:t>
            </a:r>
            <a:r>
              <a:rPr lang="en-US" sz="1200" dirty="0" smtClean="0"/>
              <a:t>an output</a:t>
            </a:r>
            <a:r>
              <a:rPr lang="en-US" sz="1200" dirty="0"/>
              <a:t>. </a:t>
            </a:r>
            <a:endParaRPr lang="en-US" sz="1200" dirty="0" smtClean="0"/>
          </a:p>
          <a:p>
            <a:endParaRPr lang="en-US" sz="1200" dirty="0" smtClean="0"/>
          </a:p>
          <a:p>
            <a:endParaRPr lang="en-US" sz="1200" dirty="0" smtClean="0"/>
          </a:p>
          <a:p>
            <a:pPr marL="0" indent="0">
              <a:buNone/>
            </a:pPr>
            <a:r>
              <a:rPr lang="en-US" sz="1200" b="1" dirty="0" smtClean="0"/>
              <a:t>(B</a:t>
            </a:r>
            <a:r>
              <a:rPr lang="en-US" sz="1200" b="1" dirty="0"/>
              <a:t>) Schematic of a </a:t>
            </a:r>
            <a:r>
              <a:rPr lang="en-US" sz="1200" b="1" dirty="0" err="1"/>
              <a:t>phosphorelay</a:t>
            </a:r>
            <a:r>
              <a:rPr lang="en-US" sz="1200" b="1" dirty="0"/>
              <a:t>. </a:t>
            </a:r>
            <a:endParaRPr lang="en-US" sz="1200" b="1" dirty="0" smtClean="0"/>
          </a:p>
          <a:p>
            <a:r>
              <a:rPr lang="en-US" sz="1200" dirty="0" smtClean="0"/>
              <a:t>the </a:t>
            </a:r>
            <a:r>
              <a:rPr lang="en-US" sz="1200" dirty="0"/>
              <a:t>hybrid histidine kinase will </a:t>
            </a:r>
            <a:r>
              <a:rPr lang="en-US" sz="1200" dirty="0" smtClean="0"/>
              <a:t>transfer the </a:t>
            </a:r>
            <a:r>
              <a:rPr lang="en-US" sz="1200" dirty="0"/>
              <a:t>phosphoryl group </a:t>
            </a:r>
            <a:r>
              <a:rPr lang="en-US" sz="1200" dirty="0" smtClean="0"/>
              <a:t>to </a:t>
            </a:r>
            <a:r>
              <a:rPr lang="en-US" sz="1200" dirty="0"/>
              <a:t>a response regulator-like domain. A histidine phosphotransferase then shuttles </a:t>
            </a:r>
            <a:r>
              <a:rPr lang="en-US" sz="1200" dirty="0" smtClean="0"/>
              <a:t>the phosphoryl </a:t>
            </a:r>
            <a:r>
              <a:rPr lang="en-US" sz="1200" dirty="0"/>
              <a:t>group to a soluble response regulator that affects an output. </a:t>
            </a:r>
          </a:p>
        </p:txBody>
      </p:sp>
      <p:pic>
        <p:nvPicPr>
          <p:cNvPr id="1027" name="Picture 3" descr="C:\Users\Jon\Desktop\Two Component Lecture\rr f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596188" cy="304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28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4323" y="6324600"/>
            <a:ext cx="2133600" cy="365125"/>
          </a:xfrm>
        </p:spPr>
        <p:txBody>
          <a:bodyPr/>
          <a:lstStyle/>
          <a:p>
            <a:fld id="{EFECF571-FD63-4ABA-93D6-97815E73ED07}" type="slidenum">
              <a:rPr lang="en-US" smtClean="0"/>
              <a:pPr/>
              <a:t>30</a:t>
            </a:fld>
            <a:endParaRPr lang="en-US"/>
          </a:p>
        </p:txBody>
      </p:sp>
      <p:pic>
        <p:nvPicPr>
          <p:cNvPr id="1026" name="Picture 2" descr="http://ars.sciencedirect.com/content/image/1-s2.0-S0959440X04001113-gr5.jpg"/>
          <p:cNvPicPr>
            <a:picLocks noChangeAspect="1" noChangeArrowheads="1"/>
          </p:cNvPicPr>
          <p:nvPr/>
        </p:nvPicPr>
        <p:blipFill rotWithShape="1">
          <a:blip r:embed="rId2">
            <a:extLst>
              <a:ext uri="{28A0092B-C50C-407E-A947-70E740481C1C}">
                <a14:useLocalDpi xmlns:a14="http://schemas.microsoft.com/office/drawing/2010/main" val="0"/>
              </a:ext>
            </a:extLst>
          </a:blip>
          <a:srcRect r="21082"/>
          <a:stretch/>
        </p:blipFill>
        <p:spPr bwMode="auto">
          <a:xfrm>
            <a:off x="4343400" y="1313645"/>
            <a:ext cx="3818586" cy="4229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432821"/>
            <a:ext cx="2200987" cy="461665"/>
          </a:xfrm>
          <a:prstGeom prst="rect">
            <a:avLst/>
          </a:prstGeom>
          <a:noFill/>
        </p:spPr>
        <p:txBody>
          <a:bodyPr wrap="none" rtlCol="0">
            <a:spAutoFit/>
          </a:bodyPr>
          <a:lstStyle/>
          <a:p>
            <a:r>
              <a:rPr lang="en-US" sz="2400" b="1" dirty="0" err="1" smtClean="0">
                <a:latin typeface="Arial Narrow" pitchFamily="34" charset="0"/>
              </a:rPr>
              <a:t>TrZ</a:t>
            </a:r>
            <a:r>
              <a:rPr lang="en-US" sz="2400" b="1" dirty="0" smtClean="0">
                <a:latin typeface="Arial Narrow" pitchFamily="34" charset="0"/>
              </a:rPr>
              <a:t> / </a:t>
            </a:r>
            <a:r>
              <a:rPr lang="en-US" sz="2400" b="1" dirty="0" err="1" smtClean="0">
                <a:latin typeface="Arial Narrow" pitchFamily="34" charset="0"/>
              </a:rPr>
              <a:t>TaZ</a:t>
            </a:r>
            <a:r>
              <a:rPr lang="en-US" sz="2400" b="1" dirty="0" smtClean="0">
                <a:latin typeface="Arial Narrow" pitchFamily="34" charset="0"/>
              </a:rPr>
              <a:t> hybrids</a:t>
            </a:r>
            <a:endParaRPr lang="en-US" sz="2400" b="1" dirty="0">
              <a:latin typeface="Arial Narrow" pitchFamily="34" charset="0"/>
            </a:endParaRPr>
          </a:p>
        </p:txBody>
      </p:sp>
      <p:grpSp>
        <p:nvGrpSpPr>
          <p:cNvPr id="4" name="Group 3"/>
          <p:cNvGrpSpPr/>
          <p:nvPr/>
        </p:nvGrpSpPr>
        <p:grpSpPr>
          <a:xfrm>
            <a:off x="838200" y="1389845"/>
            <a:ext cx="2743200" cy="4146462"/>
            <a:chOff x="6612227" y="1297781"/>
            <a:chExt cx="2140040" cy="3029520"/>
          </a:xfrm>
        </p:grpSpPr>
        <p:pic>
          <p:nvPicPr>
            <p:cNvPr id="5" name="Picture 20" descr="D:\working\rohit\AR\MI_64\MI-ONLINE\MI64CH06-Parkinson\tif\Parkinson-f01-clr.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534" t="2648" r="19396" b="28133"/>
            <a:stretch/>
          </p:blipFill>
          <p:spPr bwMode="auto">
            <a:xfrm>
              <a:off x="7696200" y="1297781"/>
              <a:ext cx="1056067" cy="302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D:\working\rohit\AR\MI_64\MI-ONLINE\MI64CH06-Parkinson\tif\Parkinson-f01-clr.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69" t="2648" r="72663" b="28133"/>
            <a:stretch/>
          </p:blipFill>
          <p:spPr bwMode="auto">
            <a:xfrm>
              <a:off x="6612227" y="1297781"/>
              <a:ext cx="1083973" cy="302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42942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31</a:t>
            </a:fld>
            <a:endParaRPr lang="en-US"/>
          </a:p>
        </p:txBody>
      </p:sp>
      <p:pic>
        <p:nvPicPr>
          <p:cNvPr id="3074" name="Picture 2" descr="http://www.uic.edu/labs/kenneyl/img/om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57592"/>
            <a:ext cx="4648199"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381000"/>
            <a:ext cx="3902992" cy="461665"/>
          </a:xfrm>
          <a:prstGeom prst="rect">
            <a:avLst/>
          </a:prstGeom>
          <a:noFill/>
        </p:spPr>
        <p:txBody>
          <a:bodyPr wrap="none" rtlCol="0">
            <a:spAutoFit/>
          </a:bodyPr>
          <a:lstStyle/>
          <a:p>
            <a:r>
              <a:rPr lang="en-US" sz="2400" b="1" dirty="0" err="1" smtClean="0">
                <a:latin typeface="+mj-lt"/>
              </a:rPr>
              <a:t>EnvZ</a:t>
            </a:r>
            <a:r>
              <a:rPr lang="en-US" sz="2400" b="1" dirty="0" smtClean="0">
                <a:latin typeface="+mj-lt"/>
              </a:rPr>
              <a:t>/</a:t>
            </a:r>
            <a:r>
              <a:rPr lang="en-US" sz="2400" b="1" dirty="0" err="1" smtClean="0">
                <a:latin typeface="+mj-lt"/>
              </a:rPr>
              <a:t>OmpR</a:t>
            </a:r>
            <a:r>
              <a:rPr lang="en-US" sz="2400" b="1" dirty="0" smtClean="0">
                <a:latin typeface="+mj-lt"/>
              </a:rPr>
              <a:t> </a:t>
            </a:r>
            <a:r>
              <a:rPr lang="en-US" sz="2400" b="1" dirty="0" err="1" smtClean="0">
                <a:latin typeface="+mj-lt"/>
              </a:rPr>
              <a:t>Porin</a:t>
            </a:r>
            <a:r>
              <a:rPr lang="en-US" sz="2400" b="1" dirty="0" smtClean="0">
                <a:latin typeface="+mj-lt"/>
              </a:rPr>
              <a:t> Regulation</a:t>
            </a:r>
            <a:endParaRPr lang="en-US" sz="2400" b="1" dirty="0">
              <a:latin typeface="+mj-lt"/>
            </a:endParaRPr>
          </a:p>
        </p:txBody>
      </p:sp>
      <p:grpSp>
        <p:nvGrpSpPr>
          <p:cNvPr id="6" name="Group 5"/>
          <p:cNvGrpSpPr/>
          <p:nvPr/>
        </p:nvGrpSpPr>
        <p:grpSpPr>
          <a:xfrm>
            <a:off x="6534384" y="1307068"/>
            <a:ext cx="2091855" cy="4649972"/>
            <a:chOff x="6996119" y="228600"/>
            <a:chExt cx="2091855" cy="4649972"/>
          </a:xfrm>
        </p:grpSpPr>
        <p:grpSp>
          <p:nvGrpSpPr>
            <p:cNvPr id="4" name="Group 3"/>
            <p:cNvGrpSpPr/>
            <p:nvPr/>
          </p:nvGrpSpPr>
          <p:grpSpPr>
            <a:xfrm>
              <a:off x="7167335" y="228600"/>
              <a:ext cx="1749425" cy="4220091"/>
              <a:chOff x="155575" y="543591"/>
              <a:chExt cx="2054225" cy="4482434"/>
            </a:xfrm>
          </p:grpSpPr>
          <p:pic>
            <p:nvPicPr>
              <p:cNvPr id="1026" name="Picture 2" descr="http://www.nature.com/emboj/journal/v27/n15/images/emboj2008137f1.jpg"/>
              <p:cNvPicPr>
                <a:picLocks noChangeAspect="1" noChangeArrowheads="1"/>
              </p:cNvPicPr>
              <p:nvPr/>
            </p:nvPicPr>
            <p:blipFill rotWithShape="1">
              <a:blip r:embed="rId3">
                <a:extLst>
                  <a:ext uri="{28A0092B-C50C-407E-A947-70E740481C1C}">
                    <a14:useLocalDpi xmlns:a14="http://schemas.microsoft.com/office/drawing/2010/main" val="0"/>
                  </a:ext>
                </a:extLst>
              </a:blip>
              <a:srcRect l="57636"/>
              <a:stretch/>
            </p:blipFill>
            <p:spPr bwMode="auto">
              <a:xfrm>
                <a:off x="155575" y="543591"/>
                <a:ext cx="2054225" cy="2415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o.davidson.edu/courses/molbio/molstudents/spring2005/champaloux/ribbon_tri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971800"/>
                <a:ext cx="2054225" cy="20542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996119" y="4509240"/>
              <a:ext cx="2091855" cy="369332"/>
            </a:xfrm>
            <a:prstGeom prst="rect">
              <a:avLst/>
            </a:prstGeom>
            <a:noFill/>
          </p:spPr>
          <p:txBody>
            <a:bodyPr wrap="none" rtlCol="0">
              <a:spAutoFit/>
            </a:bodyPr>
            <a:lstStyle/>
            <a:p>
              <a:r>
                <a:rPr lang="en-US" b="1" dirty="0" err="1" smtClean="0">
                  <a:solidFill>
                    <a:srgbClr val="006600"/>
                  </a:solidFill>
                </a:rPr>
                <a:t>OmpF</a:t>
              </a:r>
              <a:r>
                <a:rPr lang="en-US" b="1" dirty="0" smtClean="0">
                  <a:solidFill>
                    <a:srgbClr val="006600"/>
                  </a:solidFill>
                </a:rPr>
                <a:t> – larger </a:t>
              </a:r>
              <a:r>
                <a:rPr lang="en-US" b="1" dirty="0" err="1" smtClean="0">
                  <a:solidFill>
                    <a:srgbClr val="006600"/>
                  </a:solidFill>
                </a:rPr>
                <a:t>porin</a:t>
              </a:r>
              <a:endParaRPr lang="en-US" b="1" dirty="0">
                <a:solidFill>
                  <a:srgbClr val="006600"/>
                </a:solidFill>
              </a:endParaRPr>
            </a:p>
          </p:txBody>
        </p:sp>
      </p:grpSp>
      <p:grpSp>
        <p:nvGrpSpPr>
          <p:cNvPr id="16" name="Group 15"/>
          <p:cNvGrpSpPr/>
          <p:nvPr/>
        </p:nvGrpSpPr>
        <p:grpSpPr>
          <a:xfrm>
            <a:off x="76200" y="3639511"/>
            <a:ext cx="1676400" cy="369332"/>
            <a:chOff x="76200" y="3639511"/>
            <a:chExt cx="1676400" cy="369332"/>
          </a:xfrm>
        </p:grpSpPr>
        <p:cxnSp>
          <p:nvCxnSpPr>
            <p:cNvPr id="8" name="Straight Arrow Connector 7"/>
            <p:cNvCxnSpPr/>
            <p:nvPr/>
          </p:nvCxnSpPr>
          <p:spPr>
            <a:xfrm>
              <a:off x="990600" y="3810000"/>
              <a:ext cx="762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3639511"/>
              <a:ext cx="923651" cy="369332"/>
            </a:xfrm>
            <a:prstGeom prst="rect">
              <a:avLst/>
            </a:prstGeom>
            <a:noFill/>
          </p:spPr>
          <p:txBody>
            <a:bodyPr wrap="none" rtlCol="0">
              <a:spAutoFit/>
            </a:bodyPr>
            <a:lstStyle/>
            <a:p>
              <a:r>
                <a:rPr lang="en-US" dirty="0" smtClean="0"/>
                <a:t>High OS</a:t>
              </a:r>
              <a:endParaRPr lang="en-US" dirty="0"/>
            </a:p>
          </p:txBody>
        </p:sp>
      </p:grpSp>
      <p:grpSp>
        <p:nvGrpSpPr>
          <p:cNvPr id="15" name="Group 14"/>
          <p:cNvGrpSpPr/>
          <p:nvPr/>
        </p:nvGrpSpPr>
        <p:grpSpPr>
          <a:xfrm>
            <a:off x="5105400" y="4800600"/>
            <a:ext cx="152400" cy="228600"/>
            <a:chOff x="5105400" y="4724400"/>
            <a:chExt cx="152400" cy="228600"/>
          </a:xfrm>
        </p:grpSpPr>
        <p:cxnSp>
          <p:nvCxnSpPr>
            <p:cNvPr id="10" name="Straight Connector 9"/>
            <p:cNvCxnSpPr/>
            <p:nvPr/>
          </p:nvCxnSpPr>
          <p:spPr>
            <a:xfrm>
              <a:off x="5105400" y="4724400"/>
              <a:ext cx="1524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105400" y="4724400"/>
              <a:ext cx="152400" cy="22860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97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32</a:t>
            </a:fld>
            <a:endParaRPr lang="en-US"/>
          </a:p>
        </p:txBody>
      </p:sp>
      <p:pic>
        <p:nvPicPr>
          <p:cNvPr id="5122" name="Picture 2" descr="http://onlinelibrary.wiley.com/store/10.1111/j.1365-2958.2005.04821.x/asset/image_n/MMI_4821_f1.gif?v=1&amp;t=h13rowjv&amp;s=5c787e40e033a2c34798b3596ac42ff1b4f95ddb"/>
          <p:cNvPicPr>
            <a:picLocks noChangeAspect="1" noChangeArrowheads="1"/>
          </p:cNvPicPr>
          <p:nvPr/>
        </p:nvPicPr>
        <p:blipFill rotWithShape="1">
          <a:blip r:embed="rId2">
            <a:extLst>
              <a:ext uri="{28A0092B-C50C-407E-A947-70E740481C1C}">
                <a14:useLocalDpi xmlns:a14="http://schemas.microsoft.com/office/drawing/2010/main" val="0"/>
              </a:ext>
            </a:extLst>
          </a:blip>
          <a:srcRect b="19639"/>
          <a:stretch/>
        </p:blipFill>
        <p:spPr bwMode="auto">
          <a:xfrm>
            <a:off x="1871972" y="2096386"/>
            <a:ext cx="5027732" cy="1750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10575" y="685800"/>
            <a:ext cx="2472152" cy="461665"/>
          </a:xfrm>
          <a:prstGeom prst="rect">
            <a:avLst/>
          </a:prstGeom>
          <a:noFill/>
        </p:spPr>
        <p:txBody>
          <a:bodyPr wrap="none" rtlCol="0">
            <a:spAutoFit/>
          </a:bodyPr>
          <a:lstStyle/>
          <a:p>
            <a:pPr algn="ctr"/>
            <a:r>
              <a:rPr lang="en-US" sz="2400" b="1" dirty="0">
                <a:latin typeface="+mj-lt"/>
              </a:rPr>
              <a:t>D</a:t>
            </a:r>
            <a:r>
              <a:rPr lang="en-US" sz="2400" b="1" dirty="0" smtClean="0">
                <a:latin typeface="+mj-lt"/>
              </a:rPr>
              <a:t>omain swapping</a:t>
            </a:r>
            <a:endParaRPr lang="en-US" sz="2400" b="1" dirty="0">
              <a:latin typeface="+mj-lt"/>
            </a:endParaRPr>
          </a:p>
        </p:txBody>
      </p:sp>
      <p:sp>
        <p:nvSpPr>
          <p:cNvPr id="4" name="Rectangle 3"/>
          <p:cNvSpPr/>
          <p:nvPr/>
        </p:nvSpPr>
        <p:spPr>
          <a:xfrm>
            <a:off x="1117650" y="4724400"/>
            <a:ext cx="7111949" cy="584775"/>
          </a:xfrm>
          <a:prstGeom prst="rect">
            <a:avLst/>
          </a:prstGeom>
        </p:spPr>
        <p:txBody>
          <a:bodyPr wrap="square">
            <a:spAutoFit/>
          </a:bodyPr>
          <a:lstStyle/>
          <a:p>
            <a:r>
              <a:rPr lang="en-US" sz="1600" dirty="0" smtClean="0"/>
              <a:t>Much </a:t>
            </a:r>
            <a:r>
              <a:rPr lang="en-US" sz="1600" dirty="0"/>
              <a:t>of the work to date has focused on manipulation of transcriptional </a:t>
            </a:r>
            <a:r>
              <a:rPr lang="en-US" sz="1600" dirty="0" smtClean="0"/>
              <a:t>and </a:t>
            </a:r>
            <a:r>
              <a:rPr lang="en-US" sz="1600" dirty="0"/>
              <a:t>post-transcriptional elements to create synthetic gene networks with desired functions</a:t>
            </a:r>
            <a:r>
              <a:rPr lang="en-US" sz="1600" dirty="0" smtClean="0"/>
              <a:t>.</a:t>
            </a:r>
            <a:endParaRPr lang="en-US" sz="1600" dirty="0"/>
          </a:p>
        </p:txBody>
      </p:sp>
    </p:spTree>
    <p:extLst>
      <p:ext uri="{BB962C8B-B14F-4D97-AF65-F5344CB8AC3E}">
        <p14:creationId xmlns:p14="http://schemas.microsoft.com/office/powerpoint/2010/main" val="421272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CF571-FD63-4ABA-93D6-97815E73ED07}" type="slidenum">
              <a:rPr lang="en-US" smtClean="0"/>
              <a:pPr/>
              <a:t>33</a:t>
            </a:fld>
            <a:endParaRPr lang="en-US"/>
          </a:p>
        </p:txBody>
      </p:sp>
      <p:pic>
        <p:nvPicPr>
          <p:cNvPr id="4098" name="Picture 2" descr="http://ars.els-cdn.com/content/image/1-s2.0-S0092867408006971-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721" y="1856704"/>
            <a:ext cx="4099479" cy="30200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6183" y="686455"/>
            <a:ext cx="3754554" cy="523220"/>
          </a:xfrm>
          <a:prstGeom prst="rect">
            <a:avLst/>
          </a:prstGeom>
          <a:noFill/>
        </p:spPr>
        <p:txBody>
          <a:bodyPr wrap="none" rtlCol="0">
            <a:spAutoFit/>
          </a:bodyPr>
          <a:lstStyle/>
          <a:p>
            <a:r>
              <a:rPr lang="en-US" sz="2800" b="1" dirty="0" smtClean="0"/>
              <a:t>Rewiring a bacterial TCS</a:t>
            </a:r>
            <a:endParaRPr lang="en-US" sz="2800" b="1" dirty="0"/>
          </a:p>
        </p:txBody>
      </p:sp>
      <p:sp>
        <p:nvSpPr>
          <p:cNvPr id="4" name="TextBox 3"/>
          <p:cNvSpPr txBox="1"/>
          <p:nvPr/>
        </p:nvSpPr>
        <p:spPr>
          <a:xfrm>
            <a:off x="5791200" y="6248400"/>
            <a:ext cx="2561086" cy="338554"/>
          </a:xfrm>
          <a:prstGeom prst="rect">
            <a:avLst/>
          </a:prstGeom>
          <a:noFill/>
        </p:spPr>
        <p:txBody>
          <a:bodyPr wrap="none" rtlCol="0">
            <a:spAutoFit/>
          </a:bodyPr>
          <a:lstStyle/>
          <a:p>
            <a:r>
              <a:rPr lang="en-US" sz="1600" i="1" dirty="0" err="1" smtClean="0"/>
              <a:t>Kohanski</a:t>
            </a:r>
            <a:r>
              <a:rPr lang="en-US" sz="1600" i="1" dirty="0" smtClean="0"/>
              <a:t> &amp; Collins, Cell 2008</a:t>
            </a:r>
            <a:endParaRPr lang="en-US" sz="1600" i="1" dirty="0"/>
          </a:p>
        </p:txBody>
      </p:sp>
    </p:spTree>
    <p:extLst>
      <p:ext uri="{BB962C8B-B14F-4D97-AF65-F5344CB8AC3E}">
        <p14:creationId xmlns:p14="http://schemas.microsoft.com/office/powerpoint/2010/main" val="380780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553200" y="6356350"/>
            <a:ext cx="2133600" cy="365125"/>
          </a:xfrm>
        </p:spPr>
        <p:txBody>
          <a:bodyPr/>
          <a:lstStyle/>
          <a:p>
            <a:fld id="{EFECF571-FD63-4ABA-93D6-97815E73ED07}" type="slidenum">
              <a:rPr lang="en-US" smtClean="0"/>
              <a:pPr/>
              <a:t>4</a:t>
            </a:fld>
            <a:endParaRPr lang="en-US"/>
          </a:p>
        </p:txBody>
      </p:sp>
      <p:sp>
        <p:nvSpPr>
          <p:cNvPr id="5" name="TextBox 4"/>
          <p:cNvSpPr txBox="1"/>
          <p:nvPr/>
        </p:nvSpPr>
        <p:spPr>
          <a:xfrm>
            <a:off x="6324600" y="6450169"/>
            <a:ext cx="1744708" cy="338554"/>
          </a:xfrm>
          <a:prstGeom prst="rect">
            <a:avLst/>
          </a:prstGeom>
          <a:noFill/>
        </p:spPr>
        <p:txBody>
          <a:bodyPr wrap="none" rtlCol="0">
            <a:spAutoFit/>
          </a:bodyPr>
          <a:lstStyle/>
          <a:p>
            <a:r>
              <a:rPr lang="en-US" sz="1600" i="1" smtClean="0"/>
              <a:t>Wuichet et al 2010</a:t>
            </a:r>
            <a:endParaRPr lang="en-US" sz="1600" i="1" dirty="0"/>
          </a:p>
        </p:txBody>
      </p:sp>
      <p:sp>
        <p:nvSpPr>
          <p:cNvPr id="6" name="TextBox 5"/>
          <p:cNvSpPr txBox="1"/>
          <p:nvPr/>
        </p:nvSpPr>
        <p:spPr>
          <a:xfrm>
            <a:off x="2073069" y="685800"/>
            <a:ext cx="4831002" cy="369332"/>
          </a:xfrm>
          <a:prstGeom prst="rect">
            <a:avLst/>
          </a:prstGeom>
          <a:noFill/>
        </p:spPr>
        <p:txBody>
          <a:bodyPr wrap="none" rtlCol="0">
            <a:spAutoFit/>
          </a:bodyPr>
          <a:lstStyle/>
          <a:p>
            <a:r>
              <a:rPr lang="en-US" b="1" dirty="0" smtClean="0">
                <a:latin typeface="Arial Narrow" pitchFamily="34" charset="0"/>
              </a:rPr>
              <a:t>3 Major Prokaryotic Signal Transduction Paradigms</a:t>
            </a:r>
            <a:endParaRPr lang="en-US" b="1" dirty="0">
              <a:latin typeface="Arial Narrow" pitchFamily="34" charset="0"/>
            </a:endParaRPr>
          </a:p>
        </p:txBody>
      </p:sp>
      <p:grpSp>
        <p:nvGrpSpPr>
          <p:cNvPr id="7" name="Group 6"/>
          <p:cNvGrpSpPr/>
          <p:nvPr/>
        </p:nvGrpSpPr>
        <p:grpSpPr>
          <a:xfrm>
            <a:off x="2298880" y="1368623"/>
            <a:ext cx="4284804" cy="4955977"/>
            <a:chOff x="2298880" y="1368623"/>
            <a:chExt cx="4284804" cy="4955977"/>
          </a:xfrm>
        </p:grpSpPr>
        <p:pic>
          <p:nvPicPr>
            <p:cNvPr id="8" name="Picture 2" descr="http://ars.els-cdn.com/content/image/1-s2.0-S1369527410000020-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880" y="1371600"/>
              <a:ext cx="4284804" cy="4953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38400" y="2438400"/>
              <a:ext cx="276038" cy="307777"/>
            </a:xfrm>
            <a:prstGeom prst="rect">
              <a:avLst/>
            </a:prstGeom>
            <a:noFill/>
          </p:spPr>
          <p:txBody>
            <a:bodyPr wrap="none" rtlCol="0">
              <a:spAutoFit/>
            </a:bodyPr>
            <a:lstStyle/>
            <a:p>
              <a:r>
                <a:rPr lang="en-US" sz="1400" dirty="0">
                  <a:solidFill>
                    <a:srgbClr val="C00000"/>
                  </a:solidFill>
                </a:rPr>
                <a:t>1</a:t>
              </a:r>
            </a:p>
          </p:txBody>
        </p:sp>
        <p:sp>
          <p:nvSpPr>
            <p:cNvPr id="10" name="TextBox 9"/>
            <p:cNvSpPr txBox="1"/>
            <p:nvPr/>
          </p:nvSpPr>
          <p:spPr>
            <a:xfrm>
              <a:off x="3381562" y="1371600"/>
              <a:ext cx="276038" cy="307777"/>
            </a:xfrm>
            <a:prstGeom prst="rect">
              <a:avLst/>
            </a:prstGeom>
            <a:noFill/>
          </p:spPr>
          <p:txBody>
            <a:bodyPr wrap="none" rtlCol="0">
              <a:spAutoFit/>
            </a:bodyPr>
            <a:lstStyle/>
            <a:p>
              <a:r>
                <a:rPr lang="en-US" sz="1400" dirty="0" smtClean="0">
                  <a:solidFill>
                    <a:srgbClr val="C00000"/>
                  </a:solidFill>
                </a:rPr>
                <a:t>2</a:t>
              </a:r>
              <a:endParaRPr lang="en-US" sz="1400" dirty="0">
                <a:solidFill>
                  <a:srgbClr val="C00000"/>
                </a:solidFill>
              </a:endParaRPr>
            </a:p>
          </p:txBody>
        </p:sp>
        <p:sp>
          <p:nvSpPr>
            <p:cNvPr id="11" name="TextBox 10"/>
            <p:cNvSpPr txBox="1"/>
            <p:nvPr/>
          </p:nvSpPr>
          <p:spPr>
            <a:xfrm>
              <a:off x="5057962" y="1368623"/>
              <a:ext cx="276038" cy="307777"/>
            </a:xfrm>
            <a:prstGeom prst="rect">
              <a:avLst/>
            </a:prstGeom>
            <a:noFill/>
          </p:spPr>
          <p:txBody>
            <a:bodyPr wrap="none" rtlCol="0">
              <a:spAutoFit/>
            </a:bodyPr>
            <a:lstStyle/>
            <a:p>
              <a:r>
                <a:rPr lang="en-US" sz="1400" dirty="0">
                  <a:solidFill>
                    <a:srgbClr val="C00000"/>
                  </a:solidFill>
                </a:rPr>
                <a:t>3</a:t>
              </a:r>
            </a:p>
          </p:txBody>
        </p:sp>
      </p:grpSp>
    </p:spTree>
    <p:extLst>
      <p:ext uri="{BB962C8B-B14F-4D97-AF65-F5344CB8AC3E}">
        <p14:creationId xmlns:p14="http://schemas.microsoft.com/office/powerpoint/2010/main" val="3828325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858000" cy="4705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762000"/>
            <a:ext cx="3501280" cy="369332"/>
          </a:xfrm>
          <a:prstGeom prst="rect">
            <a:avLst/>
          </a:prstGeom>
          <a:noFill/>
        </p:spPr>
        <p:txBody>
          <a:bodyPr wrap="none" rtlCol="0">
            <a:spAutoFit/>
          </a:bodyPr>
          <a:lstStyle/>
          <a:p>
            <a:r>
              <a:rPr lang="en-US" b="1" dirty="0" smtClean="0">
                <a:latin typeface="Arial Narrow" pitchFamily="34" charset="0"/>
              </a:rPr>
              <a:t>The Lac Operon: Negative regulation</a:t>
            </a:r>
            <a:endParaRPr lang="en-US" b="1" dirty="0">
              <a:latin typeface="Arial Narrow" pitchFamily="34" charset="0"/>
            </a:endParaRPr>
          </a:p>
        </p:txBody>
      </p:sp>
    </p:spTree>
    <p:extLst>
      <p:ext uri="{BB962C8B-B14F-4D97-AF65-F5344CB8AC3E}">
        <p14:creationId xmlns:p14="http://schemas.microsoft.com/office/powerpoint/2010/main" val="2423731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sitive regulation by CR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324600" cy="4743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762000"/>
            <a:ext cx="3438762" cy="369332"/>
          </a:xfrm>
          <a:prstGeom prst="rect">
            <a:avLst/>
          </a:prstGeom>
          <a:noFill/>
        </p:spPr>
        <p:txBody>
          <a:bodyPr wrap="none" rtlCol="0">
            <a:spAutoFit/>
          </a:bodyPr>
          <a:lstStyle/>
          <a:p>
            <a:r>
              <a:rPr lang="en-US" b="1" dirty="0" smtClean="0">
                <a:latin typeface="Arial Narrow" pitchFamily="34" charset="0"/>
              </a:rPr>
              <a:t>The Lac Operon: Positive regulation</a:t>
            </a:r>
            <a:endParaRPr lang="en-US" b="1" dirty="0">
              <a:latin typeface="Arial Narrow" pitchFamily="34" charset="0"/>
            </a:endParaRPr>
          </a:p>
        </p:txBody>
      </p:sp>
      <p:sp>
        <p:nvSpPr>
          <p:cNvPr id="6" name="TextBox 5"/>
          <p:cNvSpPr txBox="1"/>
          <p:nvPr/>
        </p:nvSpPr>
        <p:spPr>
          <a:xfrm>
            <a:off x="1676400" y="4419600"/>
            <a:ext cx="1364861" cy="369332"/>
          </a:xfrm>
          <a:prstGeom prst="rect">
            <a:avLst/>
          </a:prstGeom>
          <a:noFill/>
        </p:spPr>
        <p:txBody>
          <a:bodyPr wrap="none" rtlCol="0">
            <a:spAutoFit/>
          </a:bodyPr>
          <a:lstStyle/>
          <a:p>
            <a:r>
              <a:rPr lang="en-US" dirty="0" smtClean="0"/>
              <a:t>Low Glucose</a:t>
            </a:r>
            <a:endParaRPr lang="en-US" dirty="0"/>
          </a:p>
        </p:txBody>
      </p:sp>
      <p:sp>
        <p:nvSpPr>
          <p:cNvPr id="7" name="Rectangle 6"/>
          <p:cNvSpPr/>
          <p:nvPr/>
        </p:nvSpPr>
        <p:spPr>
          <a:xfrm>
            <a:off x="838200" y="6096000"/>
            <a:ext cx="6858000" cy="646331"/>
          </a:xfrm>
          <a:prstGeom prst="rect">
            <a:avLst/>
          </a:prstGeom>
        </p:spPr>
        <p:txBody>
          <a:bodyPr wrap="square">
            <a:spAutoFit/>
          </a:bodyPr>
          <a:lstStyle/>
          <a:p>
            <a:pPr algn="ctr"/>
            <a:r>
              <a:rPr lang="en-US" dirty="0">
                <a:solidFill>
                  <a:srgbClr val="006600"/>
                </a:solidFill>
              </a:rPr>
              <a:t>In both </a:t>
            </a:r>
            <a:r>
              <a:rPr lang="en-US" dirty="0" smtClean="0">
                <a:solidFill>
                  <a:srgbClr val="006600"/>
                </a:solidFill>
              </a:rPr>
              <a:t>OCS examples,  the sensory </a:t>
            </a:r>
            <a:r>
              <a:rPr lang="en-US" dirty="0">
                <a:solidFill>
                  <a:srgbClr val="006600"/>
                </a:solidFill>
              </a:rPr>
              <a:t>domain receives information about physiology through a relevant </a:t>
            </a:r>
            <a:r>
              <a:rPr lang="en-US" dirty="0" smtClean="0">
                <a:solidFill>
                  <a:srgbClr val="006600"/>
                </a:solidFill>
              </a:rPr>
              <a:t>ligand</a:t>
            </a:r>
            <a:endParaRPr lang="en-US" dirty="0">
              <a:solidFill>
                <a:srgbClr val="006600"/>
              </a:solidFill>
            </a:endParaRPr>
          </a:p>
        </p:txBody>
      </p:sp>
    </p:spTree>
    <p:extLst>
      <p:ext uri="{BB962C8B-B14F-4D97-AF65-F5344CB8AC3E}">
        <p14:creationId xmlns:p14="http://schemas.microsoft.com/office/powerpoint/2010/main" val="40989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553200" y="6356350"/>
            <a:ext cx="2133600" cy="365125"/>
          </a:xfrm>
        </p:spPr>
        <p:txBody>
          <a:bodyPr/>
          <a:lstStyle/>
          <a:p>
            <a:fld id="{EFECF571-FD63-4ABA-93D6-97815E73ED07}" type="slidenum">
              <a:rPr lang="en-US" smtClean="0"/>
              <a:pPr/>
              <a:t>7</a:t>
            </a:fld>
            <a:endParaRPr lang="en-US"/>
          </a:p>
        </p:txBody>
      </p:sp>
      <p:sp>
        <p:nvSpPr>
          <p:cNvPr id="5" name="TextBox 4"/>
          <p:cNvSpPr txBox="1"/>
          <p:nvPr/>
        </p:nvSpPr>
        <p:spPr>
          <a:xfrm>
            <a:off x="6324600" y="6450169"/>
            <a:ext cx="1744708" cy="338554"/>
          </a:xfrm>
          <a:prstGeom prst="rect">
            <a:avLst/>
          </a:prstGeom>
          <a:noFill/>
        </p:spPr>
        <p:txBody>
          <a:bodyPr wrap="none" rtlCol="0">
            <a:spAutoFit/>
          </a:bodyPr>
          <a:lstStyle/>
          <a:p>
            <a:r>
              <a:rPr lang="en-US" sz="1600" i="1" smtClean="0"/>
              <a:t>Wuichet et al 2010</a:t>
            </a:r>
            <a:endParaRPr lang="en-US" sz="1600" i="1" dirty="0"/>
          </a:p>
        </p:txBody>
      </p:sp>
      <p:sp>
        <p:nvSpPr>
          <p:cNvPr id="6" name="TextBox 5"/>
          <p:cNvSpPr txBox="1"/>
          <p:nvPr/>
        </p:nvSpPr>
        <p:spPr>
          <a:xfrm>
            <a:off x="2073069" y="685800"/>
            <a:ext cx="4831002" cy="369332"/>
          </a:xfrm>
          <a:prstGeom prst="rect">
            <a:avLst/>
          </a:prstGeom>
          <a:noFill/>
        </p:spPr>
        <p:txBody>
          <a:bodyPr wrap="none" rtlCol="0">
            <a:spAutoFit/>
          </a:bodyPr>
          <a:lstStyle/>
          <a:p>
            <a:r>
              <a:rPr lang="en-US" b="1" dirty="0" smtClean="0">
                <a:latin typeface="Arial Narrow" pitchFamily="34" charset="0"/>
              </a:rPr>
              <a:t>3 Major Prokaryotic Signal Transduction Paradigms</a:t>
            </a:r>
            <a:endParaRPr lang="en-US" b="1" dirty="0">
              <a:latin typeface="Arial Narrow" pitchFamily="34" charset="0"/>
            </a:endParaRPr>
          </a:p>
        </p:txBody>
      </p:sp>
      <p:grpSp>
        <p:nvGrpSpPr>
          <p:cNvPr id="7" name="Group 6"/>
          <p:cNvGrpSpPr/>
          <p:nvPr/>
        </p:nvGrpSpPr>
        <p:grpSpPr>
          <a:xfrm>
            <a:off x="2298880" y="1368623"/>
            <a:ext cx="4284804" cy="4955977"/>
            <a:chOff x="2298880" y="1368623"/>
            <a:chExt cx="4284804" cy="4955977"/>
          </a:xfrm>
        </p:grpSpPr>
        <p:pic>
          <p:nvPicPr>
            <p:cNvPr id="8" name="Picture 2" descr="http://ars.els-cdn.com/content/image/1-s2.0-S1369527410000020-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880" y="1371600"/>
              <a:ext cx="4284804" cy="4953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38400" y="2438400"/>
              <a:ext cx="276038" cy="307777"/>
            </a:xfrm>
            <a:prstGeom prst="rect">
              <a:avLst/>
            </a:prstGeom>
            <a:noFill/>
          </p:spPr>
          <p:txBody>
            <a:bodyPr wrap="none" rtlCol="0">
              <a:spAutoFit/>
            </a:bodyPr>
            <a:lstStyle/>
            <a:p>
              <a:r>
                <a:rPr lang="en-US" sz="1400" dirty="0">
                  <a:solidFill>
                    <a:srgbClr val="C00000"/>
                  </a:solidFill>
                </a:rPr>
                <a:t>1</a:t>
              </a:r>
            </a:p>
          </p:txBody>
        </p:sp>
        <p:sp>
          <p:nvSpPr>
            <p:cNvPr id="10" name="TextBox 9"/>
            <p:cNvSpPr txBox="1"/>
            <p:nvPr/>
          </p:nvSpPr>
          <p:spPr>
            <a:xfrm>
              <a:off x="3381562" y="1371600"/>
              <a:ext cx="276038" cy="307777"/>
            </a:xfrm>
            <a:prstGeom prst="rect">
              <a:avLst/>
            </a:prstGeom>
            <a:noFill/>
          </p:spPr>
          <p:txBody>
            <a:bodyPr wrap="none" rtlCol="0">
              <a:spAutoFit/>
            </a:bodyPr>
            <a:lstStyle/>
            <a:p>
              <a:r>
                <a:rPr lang="en-US" sz="1400" dirty="0" smtClean="0">
                  <a:solidFill>
                    <a:srgbClr val="C00000"/>
                  </a:solidFill>
                </a:rPr>
                <a:t>2</a:t>
              </a:r>
              <a:endParaRPr lang="en-US" sz="1400" dirty="0">
                <a:solidFill>
                  <a:srgbClr val="C00000"/>
                </a:solidFill>
              </a:endParaRPr>
            </a:p>
          </p:txBody>
        </p:sp>
        <p:sp>
          <p:nvSpPr>
            <p:cNvPr id="11" name="TextBox 10"/>
            <p:cNvSpPr txBox="1"/>
            <p:nvPr/>
          </p:nvSpPr>
          <p:spPr>
            <a:xfrm>
              <a:off x="5057962" y="1368623"/>
              <a:ext cx="276038" cy="307777"/>
            </a:xfrm>
            <a:prstGeom prst="rect">
              <a:avLst/>
            </a:prstGeom>
            <a:noFill/>
          </p:spPr>
          <p:txBody>
            <a:bodyPr wrap="none" rtlCol="0">
              <a:spAutoFit/>
            </a:bodyPr>
            <a:lstStyle/>
            <a:p>
              <a:r>
                <a:rPr lang="en-US" sz="1400" dirty="0">
                  <a:solidFill>
                    <a:srgbClr val="C00000"/>
                  </a:solidFill>
                </a:rPr>
                <a:t>3</a:t>
              </a:r>
            </a:p>
          </p:txBody>
        </p:sp>
      </p:grpSp>
      <p:sp>
        <p:nvSpPr>
          <p:cNvPr id="12" name="Rectangle 11"/>
          <p:cNvSpPr/>
          <p:nvPr/>
        </p:nvSpPr>
        <p:spPr>
          <a:xfrm>
            <a:off x="390198" y="4800600"/>
            <a:ext cx="3129383" cy="307777"/>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Notice the similarity of the RR to OCS</a:t>
            </a:r>
          </a:p>
        </p:txBody>
      </p:sp>
    </p:spTree>
    <p:extLst>
      <p:ext uri="{BB962C8B-B14F-4D97-AF65-F5344CB8AC3E}">
        <p14:creationId xmlns:p14="http://schemas.microsoft.com/office/powerpoint/2010/main" val="131659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000" dirty="0" smtClean="0"/>
              <a:t>OCS and TCS share a repertoire of input and output domains, but they differ in their sensory functionality;</a:t>
            </a:r>
          </a:p>
          <a:p>
            <a:pPr lvl="1"/>
            <a:r>
              <a:rPr lang="en-US" sz="1800" dirty="0" smtClean="0"/>
              <a:t>OCS are know or predicted to detect signals in the </a:t>
            </a:r>
            <a:r>
              <a:rPr lang="en-US" sz="1800" u="sng" dirty="0" smtClean="0"/>
              <a:t>cytoplasm</a:t>
            </a:r>
          </a:p>
          <a:p>
            <a:pPr lvl="1"/>
            <a:r>
              <a:rPr lang="en-US" sz="1800" dirty="0" smtClean="0"/>
              <a:t>TCS are known or predicted to detect </a:t>
            </a:r>
            <a:r>
              <a:rPr lang="en-US" sz="1800" u="sng" dirty="0" smtClean="0"/>
              <a:t>extracellular signals</a:t>
            </a:r>
            <a:r>
              <a:rPr lang="en-US" sz="1800" dirty="0" smtClean="0"/>
              <a:t>. </a:t>
            </a:r>
          </a:p>
          <a:p>
            <a:pPr marL="0" indent="0">
              <a:buNone/>
            </a:pPr>
            <a:endParaRPr lang="en-US" sz="2000" dirty="0" smtClean="0"/>
          </a:p>
          <a:p>
            <a:pPr marL="0" indent="0">
              <a:buNone/>
            </a:pPr>
            <a:endParaRPr lang="en-US" sz="2000" dirty="0" smtClean="0"/>
          </a:p>
          <a:p>
            <a:r>
              <a:rPr lang="en-US" sz="2000" dirty="0" smtClean="0"/>
              <a:t>Extracellular sensing emerged with the advent of TCSs given that 73% of HKs are membrane associated compared to only 3% of OCSs. </a:t>
            </a:r>
          </a:p>
          <a:p>
            <a:pPr marL="0" indent="0">
              <a:buNone/>
            </a:pPr>
            <a:r>
              <a:rPr lang="en-US" sz="2000" dirty="0"/>
              <a:t>	</a:t>
            </a:r>
            <a:r>
              <a:rPr lang="en-US" sz="2000" dirty="0" smtClean="0"/>
              <a:t>	</a:t>
            </a:r>
            <a:r>
              <a:rPr lang="en-US" sz="1800" dirty="0" smtClean="0">
                <a:solidFill>
                  <a:schemeClr val="tx2"/>
                </a:solidFill>
              </a:rPr>
              <a:t>* Chemotaxis being an example of non-membrane associated.</a:t>
            </a:r>
            <a:endParaRPr lang="en-US" sz="2000" dirty="0" smtClean="0">
              <a:solidFill>
                <a:schemeClr val="tx2"/>
              </a:solidFill>
            </a:endParaRPr>
          </a:p>
          <a:p>
            <a:endParaRPr lang="en-US" sz="2000" u="sng" dirty="0" smtClean="0"/>
          </a:p>
          <a:p>
            <a:endParaRPr lang="en-US" sz="2000" u="sng" dirty="0"/>
          </a:p>
          <a:p>
            <a:r>
              <a:rPr lang="en-US" sz="2000" dirty="0" smtClean="0"/>
              <a:t>However, both OCSs and TCSs are predicted to predominantly regulate transcription. </a:t>
            </a:r>
          </a:p>
          <a:p>
            <a:endParaRPr lang="en-US" sz="2000" dirty="0"/>
          </a:p>
        </p:txBody>
      </p:sp>
    </p:spTree>
    <p:extLst>
      <p:ext uri="{BB962C8B-B14F-4D97-AF65-F5344CB8AC3E}">
        <p14:creationId xmlns:p14="http://schemas.microsoft.com/office/powerpoint/2010/main" val="28253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Modularity of TCS Domain Architectures</a:t>
            </a:r>
            <a:endParaRPr lang="en-US" sz="2800" dirty="0"/>
          </a:p>
        </p:txBody>
      </p:sp>
      <p:sp>
        <p:nvSpPr>
          <p:cNvPr id="3" name="Content Placeholder 2"/>
          <p:cNvSpPr>
            <a:spLocks noGrp="1"/>
          </p:cNvSpPr>
          <p:nvPr>
            <p:ph idx="1"/>
          </p:nvPr>
        </p:nvSpPr>
        <p:spPr>
          <a:xfrm>
            <a:off x="457200" y="1600200"/>
            <a:ext cx="4191000" cy="4525963"/>
          </a:xfrm>
        </p:spPr>
        <p:txBody>
          <a:bodyPr>
            <a:normAutofit/>
          </a:bodyPr>
          <a:lstStyle/>
          <a:p>
            <a:r>
              <a:rPr lang="en-US" sz="1600" dirty="0"/>
              <a:t>The prototypical TCS employs four principal domains</a:t>
            </a:r>
            <a:r>
              <a:rPr lang="en-US" sz="1600" dirty="0" smtClean="0"/>
              <a:t>:</a:t>
            </a:r>
          </a:p>
          <a:p>
            <a:endParaRPr lang="en-US" sz="1600" dirty="0"/>
          </a:p>
          <a:p>
            <a:pPr lvl="1"/>
            <a:r>
              <a:rPr lang="en-US" sz="1600" u="sng" dirty="0"/>
              <a:t>sensory </a:t>
            </a:r>
            <a:r>
              <a:rPr lang="en-US" sz="1600" u="sng" dirty="0" smtClean="0"/>
              <a:t>and </a:t>
            </a:r>
            <a:r>
              <a:rPr lang="en-US" sz="1600" u="sng" dirty="0"/>
              <a:t>transmitter </a:t>
            </a:r>
            <a:r>
              <a:rPr lang="en-US" sz="1600" dirty="0"/>
              <a:t>that reside in </a:t>
            </a:r>
            <a:r>
              <a:rPr lang="en-US" sz="1600" dirty="0" smtClean="0"/>
              <a:t>a sensor </a:t>
            </a:r>
            <a:r>
              <a:rPr lang="en-US" sz="1600" dirty="0"/>
              <a:t>histidine kinase (HK) </a:t>
            </a:r>
            <a:endParaRPr lang="en-US" sz="1600" dirty="0" smtClean="0"/>
          </a:p>
          <a:p>
            <a:pPr lvl="1"/>
            <a:endParaRPr lang="en-US" sz="1600" dirty="0" smtClean="0"/>
          </a:p>
          <a:p>
            <a:pPr lvl="1"/>
            <a:r>
              <a:rPr lang="en-US" sz="1600" dirty="0" smtClean="0"/>
              <a:t>and </a:t>
            </a:r>
            <a:r>
              <a:rPr lang="en-US" sz="1600" u="sng" dirty="0"/>
              <a:t>receiver and </a:t>
            </a:r>
            <a:r>
              <a:rPr lang="en-US" sz="1600" u="sng" dirty="0" smtClean="0"/>
              <a:t>regulatory </a:t>
            </a:r>
            <a:r>
              <a:rPr lang="en-US" sz="1600" dirty="0" smtClean="0"/>
              <a:t>that </a:t>
            </a:r>
            <a:r>
              <a:rPr lang="en-US" sz="1600" dirty="0"/>
              <a:t>reside in a response </a:t>
            </a:r>
            <a:r>
              <a:rPr lang="en-US" sz="1600" dirty="0" smtClean="0"/>
              <a:t>regulator (RR</a:t>
            </a:r>
            <a:r>
              <a:rPr lang="en-US" sz="1600" dirty="0"/>
              <a:t>) </a:t>
            </a:r>
            <a:endParaRPr lang="en-US" sz="1600" dirty="0" smtClean="0"/>
          </a:p>
          <a:p>
            <a:endParaRPr lang="en-US" sz="1600" dirty="0" smtClean="0"/>
          </a:p>
          <a:p>
            <a:endParaRPr lang="en-US" sz="1600" dirty="0"/>
          </a:p>
          <a:p>
            <a:endParaRPr lang="en-US" sz="1600" dirty="0"/>
          </a:p>
          <a:p>
            <a:r>
              <a:rPr lang="en-US" sz="1600" dirty="0" smtClean="0"/>
              <a:t>Many </a:t>
            </a:r>
            <a:r>
              <a:rPr lang="en-US" sz="1600" dirty="0"/>
              <a:t>TCSs stray </a:t>
            </a:r>
            <a:r>
              <a:rPr lang="en-US" sz="1600" dirty="0" smtClean="0"/>
              <a:t>from this </a:t>
            </a:r>
            <a:r>
              <a:rPr lang="en-US" sz="1600" dirty="0"/>
              <a:t>paradigm by employing </a:t>
            </a:r>
            <a:r>
              <a:rPr lang="en-US" sz="1600" dirty="0" smtClean="0"/>
              <a:t>additional sensory, transmitter or regulatory </a:t>
            </a:r>
            <a:r>
              <a:rPr lang="en-US" sz="1600" dirty="0"/>
              <a:t>domains, as </a:t>
            </a:r>
            <a:r>
              <a:rPr lang="en-US" sz="1600" dirty="0" smtClean="0"/>
              <a:t>well as </a:t>
            </a:r>
            <a:r>
              <a:rPr lang="en-US" sz="1600" dirty="0"/>
              <a:t>intermediate components </a:t>
            </a:r>
            <a:r>
              <a:rPr lang="en-US" sz="1600" dirty="0" smtClean="0"/>
              <a:t>that extend </a:t>
            </a:r>
            <a:r>
              <a:rPr lang="en-US" sz="1600" dirty="0" err="1"/>
              <a:t>phosphorelays</a:t>
            </a:r>
            <a:endParaRPr lang="en-US" sz="1600" dirty="0"/>
          </a:p>
          <a:p>
            <a:endParaRPr lang="en-US" sz="1600" dirty="0" smtClean="0"/>
          </a:p>
          <a:p>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88366"/>
            <a:ext cx="4190998" cy="484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3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4321</TotalTime>
  <Words>1390</Words>
  <Application>Microsoft Office PowerPoint</Application>
  <PresentationFormat>On-screen Show (4:3)</PresentationFormat>
  <Paragraphs>192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Two-Component Signal Transduction</vt:lpstr>
      <vt:lpstr>A Two-Component System is a Key Part of the Chemotaxis System</vt:lpstr>
      <vt:lpstr>PowerPoint Presentation</vt:lpstr>
      <vt:lpstr>PowerPoint Presentation</vt:lpstr>
      <vt:lpstr>PowerPoint Presentation</vt:lpstr>
      <vt:lpstr>PowerPoint Presentation</vt:lpstr>
      <vt:lpstr>PowerPoint Presentation</vt:lpstr>
      <vt:lpstr>PowerPoint Presentation</vt:lpstr>
      <vt:lpstr>Modularity of TCS Domain Architectures</vt:lpstr>
      <vt:lpstr>Modularity of TCS Domain Architectures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Two-component systems regulate diverse responses including: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Two-Component Signal Transduction</dc:title>
  <dc:creator>Jonathan Partridge</dc:creator>
  <cp:lastModifiedBy>Jonathan Partridge</cp:lastModifiedBy>
  <cp:revision>19</cp:revision>
  <dcterms:created xsi:type="dcterms:W3CDTF">2016-03-11T16:46:01Z</dcterms:created>
  <dcterms:modified xsi:type="dcterms:W3CDTF">2016-03-14T16:47:55Z</dcterms:modified>
</cp:coreProperties>
</file>